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35"/>
  </p:notesMasterIdLst>
  <p:sldIdLst>
    <p:sldId id="278" r:id="rId6"/>
    <p:sldId id="295" r:id="rId7"/>
    <p:sldId id="296" r:id="rId8"/>
    <p:sldId id="320" r:id="rId9"/>
    <p:sldId id="297" r:id="rId10"/>
    <p:sldId id="329" r:id="rId11"/>
    <p:sldId id="321" r:id="rId12"/>
    <p:sldId id="323" r:id="rId13"/>
    <p:sldId id="300" r:id="rId14"/>
    <p:sldId id="324" r:id="rId15"/>
    <p:sldId id="318" r:id="rId16"/>
    <p:sldId id="325" r:id="rId17"/>
    <p:sldId id="326" r:id="rId18"/>
    <p:sldId id="327" r:id="rId19"/>
    <p:sldId id="328" r:id="rId20"/>
    <p:sldId id="319" r:id="rId21"/>
    <p:sldId id="322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2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9D7E4A-5570-4AF4-ABEE-C89330533E2A}" v="70" dt="2021-05-24T19:04:43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6357" autoAdjust="0"/>
  </p:normalViewPr>
  <p:slideViewPr>
    <p:cSldViewPr snapToGrid="0">
      <p:cViewPr varScale="1">
        <p:scale>
          <a:sx n="52" d="100"/>
          <a:sy n="52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AC5D7-8FAC-458F-A900-3C43825A8C39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5CC2B-503F-4BE6-98E6-C25B4879C3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6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note: No log-in is required to submit 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5CC2B-503F-4BE6-98E6-C25B4879C37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60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1AA27-3892-4360-B986-D6B124C22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emf"/><Relationship Id="rId5" Type="http://schemas.openxmlformats.org/officeDocument/2006/relationships/image" Target="../media/image5.jpeg"/><Relationship Id="rId4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emf"/><Relationship Id="rId5" Type="http://schemas.openxmlformats.org/officeDocument/2006/relationships/image" Target="../media/image6.jpeg"/><Relationship Id="rId4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emf"/><Relationship Id="rId5" Type="http://schemas.openxmlformats.org/officeDocument/2006/relationships/image" Target="../media/image7.jpeg"/><Relationship Id="rId4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emf"/><Relationship Id="rId5" Type="http://schemas.openxmlformats.org/officeDocument/2006/relationships/image" Target="../media/image8.jpeg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emf"/><Relationship Id="rId5" Type="http://schemas.openxmlformats.org/officeDocument/2006/relationships/image" Target="../media/image9.jpeg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.emf"/><Relationship Id="rId5" Type="http://schemas.openxmlformats.org/officeDocument/2006/relationships/image" Target="../media/image10.jpeg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.emf"/><Relationship Id="rId5" Type="http://schemas.openxmlformats.org/officeDocument/2006/relationships/image" Target="../media/image11.jpeg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4.emf"/><Relationship Id="rId5" Type="http://schemas.openxmlformats.org/officeDocument/2006/relationships/image" Target="../media/image12.jpeg"/><Relationship Id="rId4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4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1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1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13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9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4" Type="http://schemas.openxmlformats.org/officeDocument/2006/relationships/image" Target="../media/image2.jp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image" Target="../media/image2.jp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image" Target="../media/image4.emf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4.emf"/><Relationship Id="rId4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4.emf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4.emf"/><Relationship Id="rId5" Type="http://schemas.openxmlformats.org/officeDocument/2006/relationships/image" Target="../media/image13.png"/><Relationship Id="rId4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5" Type="http://schemas.openxmlformats.org/officeDocument/2006/relationships/image" Target="../media/image4.emf"/><Relationship Id="rId4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CC46-19CF-4D71-8347-7D1FE8500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F175A-ECBF-4A68-92EC-E094BA703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A738B-C4A2-4AEA-BBBB-14F1A2BA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3A14-23E4-4D50-ABF3-FB1034EB79B4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BA257-5E8C-49CD-8938-2BC6B24D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ED82A-C3AD-41C1-816B-06E6650F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EC54-FAC3-4223-B558-A6B63CD9CC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5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BC93-33A6-4B92-9652-29933ACF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6A281-2001-4B7B-8C56-4938920B3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55CFA-F7E2-410F-9E97-E854D5B0B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3A14-23E4-4D50-ABF3-FB1034EB79B4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C94DD-2E00-4F5E-B4C3-5C4123AB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114AB-896C-447D-8261-F21A94D5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EC54-FAC3-4223-B558-A6B63CD9CC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4EAEA9-DCAF-4D1D-B177-C3739640B3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7F66B-B4E5-4EC9-9660-36CF1ACD7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D858B-EAB9-4AB1-9747-0C12B7DB6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3A14-23E4-4D50-ABF3-FB1034EB79B4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EB653-371B-44DD-84C9-50D456D6A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B6015-DF09-4026-9A11-2CEC6EAF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EC54-FAC3-4223-B558-A6B63CD9CC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5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Life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barthol\Desktop\Charlotte Work\Tools\PPT\Empower\2019 PPT cover images\zion-16x9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3"/>
            <a:ext cx="12192000" cy="6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 bwMode="gray">
          <a:xfrm>
            <a:off x="0" y="-233"/>
            <a:ext cx="11008425" cy="685831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56000">
                <a:srgbClr val="FFFFFF">
                  <a:alpha val="7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3" rIns="0" bIns="45723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95301" y="1104900"/>
            <a:ext cx="7440386" cy="273583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Insightful Presentation Title in Title Case </a:t>
            </a:r>
            <a:br>
              <a:rPr lang="en-US"/>
            </a:br>
            <a:r>
              <a:rPr lang="en-US"/>
              <a:t>(max. 3 lines)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95301" y="3924300"/>
            <a:ext cx="7440386" cy="97427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City or Speaker Name</a:t>
            </a:r>
          </a:p>
        </p:txBody>
      </p:sp>
      <p:sp>
        <p:nvSpPr>
          <p:cNvPr id="11" name="Dat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95300" y="4990648"/>
            <a:ext cx="7440011" cy="7025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30" name="MIO_LOGOPLACEHOLDER#LowerLeftMediumWide" hidden="1"/>
          <p:cNvSpPr/>
          <p:nvPr/>
        </p:nvSpPr>
        <p:spPr>
          <a:xfrm>
            <a:off x="583916" y="5841607"/>
            <a:ext cx="584484" cy="6326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 hidden="1"/>
          <p:cNvSpPr/>
          <p:nvPr>
            <p:custDataLst>
              <p:tags r:id="rId1"/>
            </p:custDataLst>
          </p:nvPr>
        </p:nvSpPr>
        <p:spPr>
          <a:xfrm>
            <a:off x="426027" y="5744066"/>
            <a:ext cx="3241964" cy="93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 hidden="1"/>
          <p:cNvSpPr/>
          <p:nvPr>
            <p:custDataLst>
              <p:tags r:id="rId2"/>
            </p:custDataLst>
          </p:nvPr>
        </p:nvSpPr>
        <p:spPr>
          <a:xfrm>
            <a:off x="457200" y="415636"/>
            <a:ext cx="7658100" cy="5299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9F26B-E7DE-4453-AAB2-FBAFFC8508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1" y="5943219"/>
            <a:ext cx="2796540" cy="6042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A15584-B489-4742-84C4-CA535FD31E91}"/>
              </a:ext>
            </a:extLst>
          </p:cNvPr>
          <p:cNvSpPr txBox="1"/>
          <p:nvPr userDrawn="1"/>
        </p:nvSpPr>
        <p:spPr>
          <a:xfrm>
            <a:off x="854015" y="6487313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BH3410_052021</a:t>
            </a:r>
          </a:p>
        </p:txBody>
      </p:sp>
    </p:spTree>
    <p:extLst>
      <p:ext uri="{BB962C8B-B14F-4D97-AF65-F5344CB8AC3E}">
        <p14:creationId xmlns:p14="http://schemas.microsoft.com/office/powerpoint/2010/main" val="258665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Busin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barthol\Desktop\Charlotte Work\Tools\PPT\Empower\2019 PPT cover images\women-shaking-hands-16x9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"/>
            <a:ext cx="12192000" cy="68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gray">
          <a:xfrm>
            <a:off x="0" y="-233"/>
            <a:ext cx="11117029" cy="685831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1000">
                <a:srgbClr val="FFFFFF">
                  <a:alpha val="7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3" rIns="0" bIns="45723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95301" y="1104900"/>
            <a:ext cx="6905960" cy="273583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Insightful Presentation Title in Title Case </a:t>
            </a:r>
            <a:br>
              <a:rPr lang="en-US"/>
            </a:br>
            <a:r>
              <a:rPr lang="en-US"/>
              <a:t>(max. 3 lines)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95301" y="3924300"/>
            <a:ext cx="7440386" cy="97427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City or Speaker Name</a:t>
            </a:r>
          </a:p>
        </p:txBody>
      </p:sp>
      <p:sp>
        <p:nvSpPr>
          <p:cNvPr id="11" name="Dat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95300" y="4990648"/>
            <a:ext cx="7440011" cy="7025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6" name="MIO_LOGOPLACEHOLDER#LowerLeftMediumWide" hidden="1"/>
          <p:cNvSpPr/>
          <p:nvPr/>
        </p:nvSpPr>
        <p:spPr>
          <a:xfrm>
            <a:off x="583916" y="5841607"/>
            <a:ext cx="584484" cy="6326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 hidden="1"/>
          <p:cNvSpPr/>
          <p:nvPr>
            <p:custDataLst>
              <p:tags r:id="rId1"/>
            </p:custDataLst>
          </p:nvPr>
        </p:nvSpPr>
        <p:spPr>
          <a:xfrm>
            <a:off x="426027" y="5744066"/>
            <a:ext cx="3241964" cy="93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 hidden="1"/>
          <p:cNvSpPr/>
          <p:nvPr>
            <p:custDataLst>
              <p:tags r:id="rId2"/>
            </p:custDataLst>
          </p:nvPr>
        </p:nvSpPr>
        <p:spPr>
          <a:xfrm>
            <a:off x="457200" y="415636"/>
            <a:ext cx="7658100" cy="5299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5843363"/>
            <a:ext cx="209211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6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Life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barthol\Desktop\Charlotte Work\Tools\PPT\Empower\2019 PPT cover images\2-women-running-16x9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2"/>
            <a:ext cx="12192000" cy="68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0" y="9292"/>
            <a:ext cx="11092811" cy="684337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1000">
                <a:srgbClr val="FFFFFF">
                  <a:alpha val="7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3" rIns="0" bIns="45723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>
          <a:xfrm>
            <a:off x="495301" y="1104900"/>
            <a:ext cx="7440386" cy="273583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Insightful Presentation Title in Title Case </a:t>
            </a:r>
            <a:br>
              <a:rPr lang="en-US"/>
            </a:br>
            <a:r>
              <a:rPr lang="en-US"/>
              <a:t>(max. 3 lines)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495301" y="3924300"/>
            <a:ext cx="7440386" cy="97427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City or Speaker Name</a:t>
            </a:r>
          </a:p>
        </p:txBody>
      </p:sp>
      <p:sp>
        <p:nvSpPr>
          <p:cNvPr id="11" name="Dat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4990648"/>
            <a:ext cx="7440011" cy="7025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31" name="MIO_LOGOPLACEHOLDER#LowerLeftMediumWide" hidden="1"/>
          <p:cNvSpPr/>
          <p:nvPr/>
        </p:nvSpPr>
        <p:spPr>
          <a:xfrm>
            <a:off x="583916" y="5841607"/>
            <a:ext cx="584484" cy="6326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 hidden="1"/>
          <p:cNvSpPr/>
          <p:nvPr>
            <p:custDataLst>
              <p:tags r:id="rId1"/>
            </p:custDataLst>
          </p:nvPr>
        </p:nvSpPr>
        <p:spPr>
          <a:xfrm>
            <a:off x="426027" y="5744066"/>
            <a:ext cx="3241964" cy="93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 hidden="1"/>
          <p:cNvSpPr/>
          <p:nvPr>
            <p:custDataLst>
              <p:tags r:id="rId2"/>
            </p:custDataLst>
          </p:nvPr>
        </p:nvSpPr>
        <p:spPr>
          <a:xfrm>
            <a:off x="457200" y="415636"/>
            <a:ext cx="7658100" cy="5299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5843363"/>
            <a:ext cx="209211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938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Clin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barthol\Desktop\Charlotte Work\Tools\PPT\Empower\2019 PPT cover images\3-hallway-nurse-doctor-tablet-16x9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234"/>
            <a:ext cx="12192000" cy="68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 bwMode="gray">
          <a:xfrm>
            <a:off x="0" y="-233"/>
            <a:ext cx="12068629" cy="685831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56000">
                <a:srgbClr val="FFFFFF">
                  <a:alpha val="7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3" rIns="0" bIns="45723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95301" y="1104900"/>
            <a:ext cx="7440386" cy="273583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Insightful Presentation Title in Title Case </a:t>
            </a:r>
            <a:br>
              <a:rPr lang="en-US"/>
            </a:br>
            <a:r>
              <a:rPr lang="en-US"/>
              <a:t>(max. 3 lines)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95301" y="3924300"/>
            <a:ext cx="7440386" cy="97427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City or Speaker Name</a:t>
            </a:r>
          </a:p>
        </p:txBody>
      </p:sp>
      <p:sp>
        <p:nvSpPr>
          <p:cNvPr id="11" name="Dat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95300" y="4990648"/>
            <a:ext cx="7440011" cy="7025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30" name="MIO_LOGOPLACEHOLDER#LowerLeftMediumWide" hidden="1"/>
          <p:cNvSpPr/>
          <p:nvPr/>
        </p:nvSpPr>
        <p:spPr>
          <a:xfrm>
            <a:off x="583916" y="5841607"/>
            <a:ext cx="584484" cy="6326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 hidden="1"/>
          <p:cNvSpPr/>
          <p:nvPr>
            <p:custDataLst>
              <p:tags r:id="rId1"/>
            </p:custDataLst>
          </p:nvPr>
        </p:nvSpPr>
        <p:spPr>
          <a:xfrm>
            <a:off x="426027" y="5744066"/>
            <a:ext cx="3241964" cy="93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 hidden="1"/>
          <p:cNvSpPr/>
          <p:nvPr>
            <p:custDataLst>
              <p:tags r:id="rId2"/>
            </p:custDataLst>
          </p:nvPr>
        </p:nvSpPr>
        <p:spPr>
          <a:xfrm>
            <a:off x="457200" y="415636"/>
            <a:ext cx="7658100" cy="5299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5843363"/>
            <a:ext cx="209211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65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Life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barthol\Desktop\Charlotte Work\Tools\PPT\Empower\2019 PPT cover images\4-father-child-doctor-laptop-16x9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 bwMode="gray">
          <a:xfrm>
            <a:off x="1" y="-233"/>
            <a:ext cx="8550233" cy="685831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56000">
                <a:srgbClr val="FFFFFF">
                  <a:alpha val="7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3" rIns="0" bIns="45723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95301" y="1104900"/>
            <a:ext cx="7440386" cy="273583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Insightful Presentation Title in Title Case </a:t>
            </a:r>
            <a:br>
              <a:rPr lang="en-US"/>
            </a:br>
            <a:r>
              <a:rPr lang="en-US"/>
              <a:t>(max. 3 lines)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95301" y="3924300"/>
            <a:ext cx="7440386" cy="97427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City or Speaker Name</a:t>
            </a:r>
          </a:p>
        </p:txBody>
      </p:sp>
      <p:sp>
        <p:nvSpPr>
          <p:cNvPr id="11" name="Dat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95300" y="4990648"/>
            <a:ext cx="7440011" cy="7025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30" name="MIO_LOGOPLACEHOLDER#LowerLeftMediumWide" hidden="1"/>
          <p:cNvSpPr/>
          <p:nvPr/>
        </p:nvSpPr>
        <p:spPr>
          <a:xfrm>
            <a:off x="583916" y="5841607"/>
            <a:ext cx="584484" cy="6326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 hidden="1"/>
          <p:cNvSpPr/>
          <p:nvPr>
            <p:custDataLst>
              <p:tags r:id="rId1"/>
            </p:custDataLst>
          </p:nvPr>
        </p:nvSpPr>
        <p:spPr>
          <a:xfrm>
            <a:off x="426027" y="5744066"/>
            <a:ext cx="3241964" cy="93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 hidden="1"/>
          <p:cNvSpPr/>
          <p:nvPr>
            <p:custDataLst>
              <p:tags r:id="rId2"/>
            </p:custDataLst>
          </p:nvPr>
        </p:nvSpPr>
        <p:spPr>
          <a:xfrm>
            <a:off x="457200" y="415636"/>
            <a:ext cx="7658100" cy="5299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5843363"/>
            <a:ext cx="209211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2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Clin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cbarthol\Desktop\Charlotte Work\Tools\PPT\Empower\2019 PPT cover images\5-doctor-tablet-16x9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 bwMode="gray">
          <a:xfrm>
            <a:off x="1" y="-233"/>
            <a:ext cx="10070274" cy="685831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56000">
                <a:srgbClr val="FFFFFF">
                  <a:alpha val="7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3" rIns="0" bIns="45723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95301" y="1104900"/>
            <a:ext cx="7440386" cy="273583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Insightful Presentation Title in Title Case </a:t>
            </a:r>
            <a:br>
              <a:rPr lang="en-US"/>
            </a:br>
            <a:r>
              <a:rPr lang="en-US"/>
              <a:t>(max. 3 lines)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95301" y="3924300"/>
            <a:ext cx="7440386" cy="97427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City or Speaker Name</a:t>
            </a:r>
          </a:p>
        </p:txBody>
      </p:sp>
      <p:sp>
        <p:nvSpPr>
          <p:cNvPr id="11" name="Dat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95300" y="4990648"/>
            <a:ext cx="7440011" cy="7025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30" name="MIO_LOGOPLACEHOLDER#LowerLeftMediumWide" hidden="1"/>
          <p:cNvSpPr/>
          <p:nvPr/>
        </p:nvSpPr>
        <p:spPr>
          <a:xfrm>
            <a:off x="583916" y="5841607"/>
            <a:ext cx="584484" cy="6326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 hidden="1"/>
          <p:cNvSpPr/>
          <p:nvPr>
            <p:custDataLst>
              <p:tags r:id="rId1"/>
            </p:custDataLst>
          </p:nvPr>
        </p:nvSpPr>
        <p:spPr>
          <a:xfrm>
            <a:off x="426027" y="5744066"/>
            <a:ext cx="3241964" cy="93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 hidden="1"/>
          <p:cNvSpPr/>
          <p:nvPr>
            <p:custDataLst>
              <p:tags r:id="rId2"/>
            </p:custDataLst>
          </p:nvPr>
        </p:nvSpPr>
        <p:spPr>
          <a:xfrm>
            <a:off x="457200" y="415636"/>
            <a:ext cx="7658100" cy="5299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5843363"/>
            <a:ext cx="209211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19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Busin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barthol\Desktop\Charlotte Work\Tools\PPT\Empower\2019 PPT cover images\meeting-post-its-16x9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3"/>
            <a:ext cx="12191999" cy="68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 bwMode="gray">
          <a:xfrm>
            <a:off x="1" y="-233"/>
            <a:ext cx="10070274" cy="685831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56000">
                <a:srgbClr val="FFFFFF">
                  <a:alpha val="7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3" rIns="0" bIns="45723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95301" y="1104900"/>
            <a:ext cx="7440386" cy="273583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Insightful Presentation Title in Title Case </a:t>
            </a:r>
            <a:br>
              <a:rPr lang="en-US"/>
            </a:br>
            <a:r>
              <a:rPr lang="en-US"/>
              <a:t>(max. 3 lines)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95301" y="3924300"/>
            <a:ext cx="7440386" cy="97427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City or Speaker Name</a:t>
            </a:r>
          </a:p>
        </p:txBody>
      </p:sp>
      <p:sp>
        <p:nvSpPr>
          <p:cNvPr id="11" name="Dat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95300" y="4990648"/>
            <a:ext cx="7440011" cy="7025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30" name="MIO_LOGOPLACEHOLDER#LowerLeftMediumWide" hidden="1"/>
          <p:cNvSpPr/>
          <p:nvPr/>
        </p:nvSpPr>
        <p:spPr>
          <a:xfrm>
            <a:off x="583916" y="5841607"/>
            <a:ext cx="584484" cy="6326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 hidden="1"/>
          <p:cNvSpPr/>
          <p:nvPr>
            <p:custDataLst>
              <p:tags r:id="rId1"/>
            </p:custDataLst>
          </p:nvPr>
        </p:nvSpPr>
        <p:spPr>
          <a:xfrm>
            <a:off x="426027" y="5744066"/>
            <a:ext cx="3241964" cy="93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 hidden="1"/>
          <p:cNvSpPr/>
          <p:nvPr>
            <p:custDataLst>
              <p:tags r:id="rId2"/>
            </p:custDataLst>
          </p:nvPr>
        </p:nvSpPr>
        <p:spPr>
          <a:xfrm>
            <a:off x="457200" y="415636"/>
            <a:ext cx="7658100" cy="5299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5843363"/>
            <a:ext cx="209211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8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Life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cbarthol\Desktop\Charlotte Work\Tools\PPT\Empower\2019 PPT cover images\7-woman-sitting-phone-mobile-16x9.jpeg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t="869"/>
          <a:stretch/>
        </p:blipFill>
        <p:spPr bwMode="auto">
          <a:xfrm>
            <a:off x="0" y="0"/>
            <a:ext cx="12191999" cy="6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 bwMode="gray">
          <a:xfrm>
            <a:off x="1" y="-233"/>
            <a:ext cx="10070274" cy="685831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56000">
                <a:srgbClr val="FFFFFF">
                  <a:alpha val="7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3" rIns="0" bIns="45723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95301" y="1104900"/>
            <a:ext cx="7440386" cy="273583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Insightful Presentation Title in Title Case </a:t>
            </a:r>
            <a:br>
              <a:rPr lang="en-US"/>
            </a:br>
            <a:r>
              <a:rPr lang="en-US"/>
              <a:t>(max. 3 lines)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95301" y="3924300"/>
            <a:ext cx="7440386" cy="97427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City or Speaker Name</a:t>
            </a:r>
          </a:p>
        </p:txBody>
      </p:sp>
      <p:sp>
        <p:nvSpPr>
          <p:cNvPr id="11" name="Dat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95300" y="4990648"/>
            <a:ext cx="7440011" cy="7025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30" name="MIO_LOGOPLACEHOLDER#LowerLeftMediumWide" hidden="1"/>
          <p:cNvSpPr/>
          <p:nvPr/>
        </p:nvSpPr>
        <p:spPr>
          <a:xfrm>
            <a:off x="583916" y="5841607"/>
            <a:ext cx="584484" cy="6326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 hidden="1"/>
          <p:cNvSpPr/>
          <p:nvPr>
            <p:custDataLst>
              <p:tags r:id="rId1"/>
            </p:custDataLst>
          </p:nvPr>
        </p:nvSpPr>
        <p:spPr>
          <a:xfrm>
            <a:off x="426027" y="5744066"/>
            <a:ext cx="3241964" cy="93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 hidden="1"/>
          <p:cNvSpPr/>
          <p:nvPr>
            <p:custDataLst>
              <p:tags r:id="rId2"/>
            </p:custDataLst>
          </p:nvPr>
        </p:nvSpPr>
        <p:spPr>
          <a:xfrm>
            <a:off x="457200" y="415636"/>
            <a:ext cx="7658100" cy="5299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5843363"/>
            <a:ext cx="209211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99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5CE8-5C9A-4CC7-984C-DC736DBE6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F03AE-72B7-4171-B50F-A4F51D719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F8C5A-D6F4-4F30-92D9-4A4152FD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3A14-23E4-4D50-ABF3-FB1034EB79B4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CD706-B562-424C-87B6-C22D28F1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B64CE-F057-401D-9E1F-C87A23C0C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EC54-FAC3-4223-B558-A6B63CD9CC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7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Life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barthol\Desktop\Charlotte Work\Tools\PPT\Empower\2019 PPT cover images\zion-16x9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33"/>
            <a:ext cx="12192000" cy="685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 bwMode="gray">
          <a:xfrm>
            <a:off x="0" y="-233"/>
            <a:ext cx="11008425" cy="685831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56000">
                <a:srgbClr val="FFFFFF">
                  <a:alpha val="7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3" rIns="0" bIns="45723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95301" y="1104900"/>
            <a:ext cx="7440386" cy="273583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Insightful Presentation Title in Title Case </a:t>
            </a:r>
            <a:br>
              <a:rPr lang="en-US"/>
            </a:br>
            <a:r>
              <a:rPr lang="en-US"/>
              <a:t>(max. 3 lines)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95301" y="3924300"/>
            <a:ext cx="7440386" cy="97427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City or Speaker Name</a:t>
            </a:r>
          </a:p>
        </p:txBody>
      </p:sp>
      <p:sp>
        <p:nvSpPr>
          <p:cNvPr id="11" name="Dat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95300" y="4990648"/>
            <a:ext cx="7440011" cy="7025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30" name="MIO_LOGOPLACEHOLDER#LowerLeftMediumWide" hidden="1"/>
          <p:cNvSpPr/>
          <p:nvPr/>
        </p:nvSpPr>
        <p:spPr>
          <a:xfrm>
            <a:off x="583916" y="5841607"/>
            <a:ext cx="584484" cy="6326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 hidden="1"/>
          <p:cNvSpPr/>
          <p:nvPr>
            <p:custDataLst>
              <p:tags r:id="rId1"/>
            </p:custDataLst>
          </p:nvPr>
        </p:nvSpPr>
        <p:spPr>
          <a:xfrm>
            <a:off x="426027" y="5744066"/>
            <a:ext cx="3241964" cy="93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 hidden="1"/>
          <p:cNvSpPr/>
          <p:nvPr>
            <p:custDataLst>
              <p:tags r:id="rId2"/>
            </p:custDataLst>
          </p:nvPr>
        </p:nvSpPr>
        <p:spPr>
          <a:xfrm>
            <a:off x="457200" y="415636"/>
            <a:ext cx="7658100" cy="5299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95444-70A6-4C0F-879F-C8BCBE08D9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42585"/>
            <a:ext cx="3262313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15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Milit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cbarthol\Desktop\Charlotte Work\Tools\PPT\Empower\2019 PPT cover images\9-military-army-family-happy-16x9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"/>
            <a:ext cx="12192000" cy="68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 bwMode="gray">
          <a:xfrm>
            <a:off x="0" y="-233"/>
            <a:ext cx="11008425" cy="685831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56000">
                <a:srgbClr val="FFFFFF">
                  <a:alpha val="7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3" rIns="0" bIns="45723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95301" y="1104900"/>
            <a:ext cx="7440386" cy="273583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Insightful Presentation Title in Title Case </a:t>
            </a:r>
            <a:br>
              <a:rPr lang="en-US"/>
            </a:br>
            <a:r>
              <a:rPr lang="en-US"/>
              <a:t>(max. 3 lines)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95301" y="3924300"/>
            <a:ext cx="7440386" cy="97427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City or Speaker Name</a:t>
            </a:r>
          </a:p>
        </p:txBody>
      </p:sp>
      <p:sp>
        <p:nvSpPr>
          <p:cNvPr id="11" name="Dat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95300" y="4990648"/>
            <a:ext cx="7440011" cy="7025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30" name="MIO_LOGOPLACEHOLDER#LowerLeftMediumWide" hidden="1"/>
          <p:cNvSpPr/>
          <p:nvPr/>
        </p:nvSpPr>
        <p:spPr>
          <a:xfrm>
            <a:off x="583916" y="5841607"/>
            <a:ext cx="584484" cy="6326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 hidden="1"/>
          <p:cNvSpPr/>
          <p:nvPr>
            <p:custDataLst>
              <p:tags r:id="rId1"/>
            </p:custDataLst>
          </p:nvPr>
        </p:nvSpPr>
        <p:spPr>
          <a:xfrm>
            <a:off x="426027" y="5744066"/>
            <a:ext cx="3241964" cy="93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 hidden="1"/>
          <p:cNvSpPr/>
          <p:nvPr>
            <p:custDataLst>
              <p:tags r:id="rId2"/>
            </p:custDataLst>
          </p:nvPr>
        </p:nvSpPr>
        <p:spPr>
          <a:xfrm>
            <a:off x="457200" y="415636"/>
            <a:ext cx="7658100" cy="5299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5843363"/>
            <a:ext cx="209211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905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Veter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cbarthol\Desktop\Charlotte Work\Tools\PPT\Empower\2019 PPT cover images\10-military-navy-man-doctor-16x9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 bwMode="gray">
          <a:xfrm>
            <a:off x="0" y="-233"/>
            <a:ext cx="11008425" cy="6858312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56000">
                <a:srgbClr val="FFFFFF">
                  <a:alpha val="7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3" rIns="0" bIns="45723" numCol="1" rtlCol="0" anchor="ctr" anchorCtr="0" compatLnSpc="1">
            <a:prstTxWarp prst="textNoShape">
              <a:avLst/>
            </a:prstTxWarp>
          </a:bodyPr>
          <a:lstStyle/>
          <a:p>
            <a:pPr algn="ctr" defTabSz="914196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95301" y="1104900"/>
            <a:ext cx="7440386" cy="273583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Insightful Presentation Title in Title Case </a:t>
            </a:r>
            <a:br>
              <a:rPr lang="en-US"/>
            </a:br>
            <a:r>
              <a:rPr lang="en-US"/>
              <a:t>(max. 3 lines)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95301" y="3924300"/>
            <a:ext cx="7440386" cy="97427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City or Speaker Name</a:t>
            </a:r>
          </a:p>
        </p:txBody>
      </p:sp>
      <p:sp>
        <p:nvSpPr>
          <p:cNvPr id="11" name="Dat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95300" y="4990648"/>
            <a:ext cx="7440011" cy="7025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30" name="MIO_LOGOPLACEHOLDER#LowerLeftMediumWide" hidden="1"/>
          <p:cNvSpPr/>
          <p:nvPr/>
        </p:nvSpPr>
        <p:spPr>
          <a:xfrm>
            <a:off x="583916" y="5841607"/>
            <a:ext cx="584484" cy="6326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 hidden="1"/>
          <p:cNvSpPr/>
          <p:nvPr>
            <p:custDataLst>
              <p:tags r:id="rId1"/>
            </p:custDataLst>
          </p:nvPr>
        </p:nvSpPr>
        <p:spPr>
          <a:xfrm>
            <a:off x="426027" y="5744066"/>
            <a:ext cx="3241964" cy="93518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Rectangle 13" hidden="1"/>
          <p:cNvSpPr/>
          <p:nvPr>
            <p:custDataLst>
              <p:tags r:id="rId2"/>
            </p:custDataLst>
          </p:nvPr>
        </p:nvSpPr>
        <p:spPr>
          <a:xfrm>
            <a:off x="457200" y="415636"/>
            <a:ext cx="7658100" cy="5299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5843363"/>
            <a:ext cx="209211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829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- Custom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  <a:noFill/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-1" y="-5893"/>
            <a:ext cx="11946577" cy="6858000"/>
          </a:xfrm>
          <a:gradFill flip="none" rotWithShape="1">
            <a:gsLst>
              <a:gs pos="0">
                <a:srgbClr val="FFFFFF"/>
              </a:gs>
              <a:gs pos="71000">
                <a:srgbClr val="FFFFFF">
                  <a:alpha val="75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3" rIns="0" bIns="45723" numCol="1" rtlCol="0" anchor="ctr" anchorCtr="0" compatLnSpc="1">
            <a:prstTxWarp prst="textNoShape">
              <a:avLst/>
            </a:prstTxWarp>
          </a:bodyPr>
          <a:lstStyle>
            <a:lvl1pPr>
              <a:defRPr lang="en-US" sz="20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 algn="ctr" defTabSz="914196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 </a:t>
            </a:r>
          </a:p>
        </p:txBody>
      </p:sp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495301" y="1104900"/>
            <a:ext cx="7440386" cy="273583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Insightful Presentation Title in Title Case </a:t>
            </a:r>
            <a:br>
              <a:rPr lang="en-US"/>
            </a:br>
            <a:r>
              <a:rPr lang="en-US"/>
              <a:t>(max. 3 lines)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95301" y="3924300"/>
            <a:ext cx="7440386" cy="974271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Event City or Speaker Name</a:t>
            </a:r>
          </a:p>
        </p:txBody>
      </p:sp>
      <p:sp>
        <p:nvSpPr>
          <p:cNvPr id="11" name="Date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95300" y="4990648"/>
            <a:ext cx="7440011" cy="7025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34" name="MIO_LOGOPLACEHOLDER#LowerLeftMediumWide" hidden="1"/>
          <p:cNvSpPr/>
          <p:nvPr userDrawn="1"/>
        </p:nvSpPr>
        <p:spPr>
          <a:xfrm>
            <a:off x="583916" y="5841607"/>
            <a:ext cx="584484" cy="63269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 hidden="1"/>
          <p:cNvSpPr/>
          <p:nvPr userDrawn="1">
            <p:custDataLst>
              <p:tags r:id="rId1"/>
            </p:custDataLst>
          </p:nvPr>
        </p:nvSpPr>
        <p:spPr>
          <a:xfrm>
            <a:off x="457200" y="415636"/>
            <a:ext cx="7658100" cy="52993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5843363"/>
            <a:ext cx="209211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622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Bullets/content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9" name="Rectangle 8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0" name="Rectangle 9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1" name="Rectangle 10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2" name="Rectangle 11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D4BBA0F-9776-4A82-A353-1A29F95E2C82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59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1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3" name="Content Left"/>
          <p:cNvSpPr>
            <a:spLocks noGrp="1"/>
          </p:cNvSpPr>
          <p:nvPr>
            <p:ph sz="half" idx="1" hasCustomPrompt="1"/>
          </p:nvPr>
        </p:nvSpPr>
        <p:spPr>
          <a:xfrm>
            <a:off x="495300" y="1825625"/>
            <a:ext cx="5524500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Right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660572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10" name="Rectangle 9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1" name="Rectangle 10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2" name="Rectangle 1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3" name="Rectangle 12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4A46E8-1C6D-4DE6-BF3C-D9E9E0B88509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469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2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L"/>
          <p:cNvSpPr>
            <a:spLocks noGrp="1"/>
          </p:cNvSpPr>
          <p:nvPr>
            <p:ph sz="half" idx="1" hasCustomPrompt="1"/>
          </p:nvPr>
        </p:nvSpPr>
        <p:spPr>
          <a:xfrm>
            <a:off x="495300" y="1825625"/>
            <a:ext cx="5524500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R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660572" cy="40798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type text. To change text formatting (approved color, size, bullets), place cursor at beginning of text/line and hit Tab or Shift Tab. Click icon for chart or table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 L"/>
          <p:cNvSpPr>
            <a:spLocks noGrp="1"/>
          </p:cNvSpPr>
          <p:nvPr>
            <p:ph type="body" idx="13" hasCustomPrompt="1"/>
          </p:nvPr>
        </p:nvSpPr>
        <p:spPr>
          <a:xfrm>
            <a:off x="495300" y="1118282"/>
            <a:ext cx="5502275" cy="492125"/>
          </a:xfrm>
        </p:spPr>
        <p:txBody>
          <a:bodyPr anchor="t"/>
          <a:lstStyle>
            <a:lvl1pPr marL="0" indent="0"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Short subhead</a:t>
            </a:r>
          </a:p>
        </p:txBody>
      </p:sp>
      <p:sp>
        <p:nvSpPr>
          <p:cNvPr id="10" name="Subtitle R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118282"/>
            <a:ext cx="5638800" cy="492125"/>
          </a:xfrm>
        </p:spPr>
        <p:txBody>
          <a:bodyPr anchor="t"/>
          <a:lstStyle>
            <a:lvl1pPr marL="0" indent="0"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Short subhead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12" name="Rectangle 11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3" name="Rectangle 12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Rectangle 1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5" name="Rectangle 14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9CBDD1-855A-41AA-A41B-78436EEF4D44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754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7" name="Rectangle 6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8" name="Rectangle 7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" name="Rectangle 8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0" name="Rectangle 9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6E99B-5B59-4991-B6B0-4D1795BB6812}"/>
              </a:ext>
            </a:extLst>
          </p:cNvPr>
          <p:cNvSpPr txBox="1"/>
          <p:nvPr userDrawn="1"/>
        </p:nvSpPr>
        <p:spPr>
          <a:xfrm>
            <a:off x="799723" y="6534023"/>
            <a:ext cx="990977" cy="20313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800" b="0" i="0" u="none" baseline="0" dirty="0">
                <a:solidFill>
                  <a:srgbClr val="55565A"/>
                </a:solidFill>
                <a:latin typeface="Arial"/>
              </a:rPr>
              <a:t>BH3410_05/2021</a:t>
            </a:r>
          </a:p>
        </p:txBody>
      </p:sp>
    </p:spTree>
    <p:extLst>
      <p:ext uri="{BB962C8B-B14F-4D97-AF65-F5344CB8AC3E}">
        <p14:creationId xmlns:p14="http://schemas.microsoft.com/office/powerpoint/2010/main" val="3989712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8" name="Rectangle 7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" name="Rectangle 8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0" name="Rectangle 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1" name="Rectangle 10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CD30A9F-5712-4598-98A0-146432D1BD35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73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1"/>
          <p:cNvSpPr>
            <a:spLocks noGrp="1"/>
          </p:cNvSpPr>
          <p:nvPr>
            <p:ph sz="half" idx="1" hasCustomPrompt="1"/>
          </p:nvPr>
        </p:nvSpPr>
        <p:spPr>
          <a:xfrm>
            <a:off x="784513" y="4401689"/>
            <a:ext cx="3335482" cy="150380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1400"/>
            </a:lvl2pPr>
            <a:lvl3pPr marL="457200" indent="-228600">
              <a:buClr>
                <a:schemeClr val="tx1"/>
              </a:buClr>
              <a:buFont typeface="Arial" panose="020B0604020202020204" pitchFamily="34" charset="0"/>
              <a:buChar char="−"/>
              <a:defRPr sz="1400"/>
            </a:lvl3pPr>
            <a:lvl4pPr marL="687388" indent="-230188">
              <a:buFont typeface="Arial" panose="020B0604020202020204" pitchFamily="34" charset="0"/>
              <a:buChar char="•"/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Type 16 pt gray text max three lines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2">
            <a:extLst>
              <a:ext uri="{FF2B5EF4-FFF2-40B4-BE49-F238E27FC236}">
                <a16:creationId xmlns:a16="http://schemas.microsoft.com/office/drawing/2014/main" id="{91B99C12-BC4B-42D3-9852-1F9B4101E133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436843" y="4401689"/>
            <a:ext cx="3335482" cy="150380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1400"/>
            </a:lvl2pPr>
            <a:lvl3pPr marL="457200" indent="-228600">
              <a:buClr>
                <a:schemeClr val="tx1"/>
              </a:buClr>
              <a:buFont typeface="Arial" panose="020B0604020202020204" pitchFamily="34" charset="0"/>
              <a:buChar char="−"/>
              <a:defRPr sz="1400"/>
            </a:lvl3pPr>
            <a:lvl4pPr marL="687388" indent="-230188">
              <a:buFont typeface="Arial" panose="020B0604020202020204" pitchFamily="34" charset="0"/>
              <a:buChar char="•"/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Type 16 pt gray text max three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3">
            <a:extLst>
              <a:ext uri="{FF2B5EF4-FFF2-40B4-BE49-F238E27FC236}">
                <a16:creationId xmlns:a16="http://schemas.microsoft.com/office/drawing/2014/main" id="{D9004B96-D94C-4153-B36B-4355853060EA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8175761" y="4401689"/>
            <a:ext cx="3335482" cy="1503809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  <a:lvl2pPr marL="228600" indent="-228600">
              <a:buFont typeface="Arial" panose="020B0604020202020204" pitchFamily="34" charset="0"/>
              <a:buChar char="•"/>
              <a:defRPr sz="1400"/>
            </a:lvl2pPr>
            <a:lvl3pPr marL="457200" indent="-228600">
              <a:buClr>
                <a:schemeClr val="tx1"/>
              </a:buClr>
              <a:buFont typeface="Arial" panose="020B0604020202020204" pitchFamily="34" charset="0"/>
              <a:buChar char="−"/>
              <a:defRPr sz="1400"/>
            </a:lvl3pPr>
            <a:lvl4pPr marL="687388" indent="-230188">
              <a:buFont typeface="Arial" panose="020B0604020202020204" pitchFamily="34" charset="0"/>
              <a:buChar char="•"/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Type 16 pt gray text max three lines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Orange title 1">
            <a:extLst>
              <a:ext uri="{FF2B5EF4-FFF2-40B4-BE49-F238E27FC236}">
                <a16:creationId xmlns:a16="http://schemas.microsoft.com/office/drawing/2014/main" id="{4736416D-EB4F-4346-8783-FC896DC0CA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4514" y="3868738"/>
            <a:ext cx="3335482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  <p:sp>
        <p:nvSpPr>
          <p:cNvPr id="18" name="Orange title 2">
            <a:extLst>
              <a:ext uri="{FF2B5EF4-FFF2-40B4-BE49-F238E27FC236}">
                <a16:creationId xmlns:a16="http://schemas.microsoft.com/office/drawing/2014/main" id="{5BAB981D-A627-42CC-B2DE-02C26E3DF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36843" y="3865340"/>
            <a:ext cx="3335482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  <p:sp>
        <p:nvSpPr>
          <p:cNvPr id="19" name="Orange title 3">
            <a:extLst>
              <a:ext uri="{FF2B5EF4-FFF2-40B4-BE49-F238E27FC236}">
                <a16:creationId xmlns:a16="http://schemas.microsoft.com/office/drawing/2014/main" id="{E65F5722-9D51-4EC9-BA8C-FDC59DB846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75761" y="3865340"/>
            <a:ext cx="3335482" cy="457200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Type subhead in 16 pt orange | Max two lines</a:t>
            </a:r>
          </a:p>
        </p:txBody>
      </p:sp>
      <p:sp>
        <p:nvSpPr>
          <p:cNvPr id="12" name="Circle 3"/>
          <p:cNvSpPr>
            <a:spLocks noGrp="1"/>
          </p:cNvSpPr>
          <p:nvPr>
            <p:ph type="body" sz="quarter" idx="16" hasCustomPrompt="1"/>
          </p:nvPr>
        </p:nvSpPr>
        <p:spPr>
          <a:xfrm>
            <a:off x="8910814" y="1828800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1" name="Circle 2"/>
          <p:cNvSpPr>
            <a:spLocks noGrp="1"/>
          </p:cNvSpPr>
          <p:nvPr>
            <p:ph type="body" sz="quarter" idx="15" hasCustomPrompt="1"/>
          </p:nvPr>
        </p:nvSpPr>
        <p:spPr>
          <a:xfrm>
            <a:off x="5171896" y="1828800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10" name="Circle 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66" y="1828800"/>
            <a:ext cx="1865376" cy="186690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Place icon here. To hide this text, place cursor then hit space bar. Duplicate or delete as needed.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Type insightful headline in sentence case | One line</a:t>
            </a:r>
          </a:p>
        </p:txBody>
      </p:sp>
      <p:sp>
        <p:nvSpPr>
          <p:cNvPr id="20" name="Rectangle 19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1" name="Rectangle 20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2" name="Rectangle 2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3" name="Rectangle 22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91C9AF46-7C83-407B-BA2A-2C2F1245C823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67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F2-E231-4A7A-B0F9-A2831AED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E0E4B-AD15-489F-A991-2D507D8A2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32E76-8AD3-46F7-A437-B51690E4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3A14-23E4-4D50-ABF3-FB1034EB79B4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355DE-AA9A-4BFF-8AE4-FB4327A73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FFD72-DA89-4103-B4D4-F3FDABDDC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EC54-FAC3-4223-B558-A6B63CD9CC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37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5"/>
          <p:cNvSpPr>
            <a:spLocks noGrp="1"/>
          </p:cNvSpPr>
          <p:nvPr>
            <p:ph type="body" sz="quarter" idx="23" hasCustomPrompt="1"/>
          </p:nvPr>
        </p:nvSpPr>
        <p:spPr>
          <a:xfrm>
            <a:off x="9637488" y="2492372"/>
            <a:ext cx="2194560" cy="3413128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30" name="Hea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637486" y="1828798"/>
            <a:ext cx="2194560" cy="663575"/>
          </a:xfrm>
          <a:solidFill>
            <a:srgbClr val="A22B38"/>
          </a:solidFill>
        </p:spPr>
        <p:txBody>
          <a:bodyPr lIns="137160" tIns="45720" rIns="137160" bIns="4572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4" name="Text 4"/>
          <p:cNvSpPr>
            <a:spLocks noGrp="1"/>
          </p:cNvSpPr>
          <p:nvPr>
            <p:ph type="body" sz="quarter" idx="22" hasCustomPrompt="1"/>
          </p:nvPr>
        </p:nvSpPr>
        <p:spPr>
          <a:xfrm>
            <a:off x="7351941" y="2492372"/>
            <a:ext cx="2194560" cy="3413128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29" name="Hea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351941" y="1828798"/>
            <a:ext cx="2194560" cy="663575"/>
          </a:xfrm>
          <a:solidFill>
            <a:schemeClr val="accent1"/>
          </a:solidFill>
        </p:spPr>
        <p:txBody>
          <a:bodyPr lIns="137160" tIns="45720" rIns="137160" bIns="4572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3" name="Text 3"/>
          <p:cNvSpPr>
            <a:spLocks noGrp="1"/>
          </p:cNvSpPr>
          <p:nvPr>
            <p:ph type="body" sz="quarter" idx="21" hasCustomPrompt="1"/>
          </p:nvPr>
        </p:nvSpPr>
        <p:spPr>
          <a:xfrm>
            <a:off x="5066394" y="2492372"/>
            <a:ext cx="2194560" cy="3413128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28" name="Hea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66394" y="1828798"/>
            <a:ext cx="2194560" cy="663575"/>
          </a:xfrm>
          <a:solidFill>
            <a:schemeClr val="accent4"/>
          </a:solidFill>
        </p:spPr>
        <p:txBody>
          <a:bodyPr lIns="137160" tIns="45720" rIns="137160" bIns="4572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2" name="Text 2"/>
          <p:cNvSpPr>
            <a:spLocks noGrp="1"/>
          </p:cNvSpPr>
          <p:nvPr>
            <p:ph type="body" sz="quarter" idx="20" hasCustomPrompt="1"/>
          </p:nvPr>
        </p:nvSpPr>
        <p:spPr>
          <a:xfrm>
            <a:off x="2780847" y="2492372"/>
            <a:ext cx="2194560" cy="3413128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27" name="Hea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80847" y="1828798"/>
            <a:ext cx="2194560" cy="663575"/>
          </a:xfrm>
          <a:solidFill>
            <a:schemeClr val="accent2"/>
          </a:solidFill>
        </p:spPr>
        <p:txBody>
          <a:bodyPr lIns="137160" tIns="45720" rIns="137160" bIns="4572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2194560" cy="3413128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8" name="Hea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7"/>
            <a:ext cx="2194560" cy="663575"/>
          </a:xfrm>
          <a:solidFill>
            <a:schemeClr val="tx2"/>
          </a:solidFill>
        </p:spPr>
        <p:txBody>
          <a:bodyPr lIns="137160" tIns="45720" rIns="137160" bIns="4572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Column | Type insightful headline in sentence case | One line</a:t>
            </a:r>
          </a:p>
        </p:txBody>
      </p:sp>
      <p:sp>
        <p:nvSpPr>
          <p:cNvPr id="17" name="Rectangle 16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8" name="Rectangle 17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9" name="Rectangle 18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0" name="Rectangle 19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8DF29BDE-CA60-46BD-8714-D6D2B826C70D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64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4"/>
          <p:cNvSpPr>
            <a:spLocks noGrp="1"/>
          </p:cNvSpPr>
          <p:nvPr>
            <p:ph type="body" sz="quarter" idx="22" hasCustomPrompt="1"/>
          </p:nvPr>
        </p:nvSpPr>
        <p:spPr>
          <a:xfrm>
            <a:off x="9079143" y="2492372"/>
            <a:ext cx="2743200" cy="3413128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29" name="Hea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9079143" y="1828798"/>
            <a:ext cx="2743200" cy="663575"/>
          </a:xfrm>
          <a:solidFill>
            <a:schemeClr val="accent1"/>
          </a:solidFill>
        </p:spPr>
        <p:txBody>
          <a:bodyPr lIns="137160" tIns="45720" rIns="137160" bIns="4572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3" name="Text 3"/>
          <p:cNvSpPr>
            <a:spLocks noGrp="1"/>
          </p:cNvSpPr>
          <p:nvPr>
            <p:ph type="body" sz="quarter" idx="21" hasCustomPrompt="1"/>
          </p:nvPr>
        </p:nvSpPr>
        <p:spPr>
          <a:xfrm>
            <a:off x="6217862" y="2492372"/>
            <a:ext cx="2743200" cy="3413128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28" name="Hea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7862" y="1828798"/>
            <a:ext cx="2743200" cy="663575"/>
          </a:xfrm>
          <a:solidFill>
            <a:schemeClr val="accent4"/>
          </a:solidFill>
        </p:spPr>
        <p:txBody>
          <a:bodyPr lIns="137160" tIns="45720" rIns="137160" bIns="4572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2" name="Text 2"/>
          <p:cNvSpPr>
            <a:spLocks noGrp="1"/>
          </p:cNvSpPr>
          <p:nvPr>
            <p:ph type="body" sz="quarter" idx="20" hasCustomPrompt="1"/>
          </p:nvPr>
        </p:nvSpPr>
        <p:spPr>
          <a:xfrm>
            <a:off x="3356581" y="2492372"/>
            <a:ext cx="2743200" cy="3413128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27" name="Hea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356581" y="1828798"/>
            <a:ext cx="2743200" cy="663575"/>
          </a:xfrm>
          <a:solidFill>
            <a:schemeClr val="accent2"/>
          </a:solidFill>
        </p:spPr>
        <p:txBody>
          <a:bodyPr lIns="137160" tIns="45720" rIns="137160" bIns="4572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2743200" cy="3413128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8" name="Hea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7"/>
            <a:ext cx="2743200" cy="663575"/>
          </a:xfrm>
          <a:solidFill>
            <a:schemeClr val="tx2"/>
          </a:solidFill>
        </p:spPr>
        <p:txBody>
          <a:bodyPr lIns="137160" tIns="45720" rIns="137160" bIns="4572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Column | Type insightful headline in sentence case | One line</a:t>
            </a:r>
          </a:p>
        </p:txBody>
      </p:sp>
      <p:sp>
        <p:nvSpPr>
          <p:cNvPr id="15" name="Rectangle 14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6" name="Rectangle 15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7" name="Rectangle 1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8" name="Rectangle 17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70AB5CC6-F8E1-40FF-8DC7-DCF7A11D11A0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56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3"/>
          <p:cNvSpPr>
            <a:spLocks noGrp="1"/>
          </p:cNvSpPr>
          <p:nvPr>
            <p:ph type="body" sz="quarter" idx="21" hasCustomPrompt="1"/>
          </p:nvPr>
        </p:nvSpPr>
        <p:spPr>
          <a:xfrm>
            <a:off x="8177285" y="2492372"/>
            <a:ext cx="3657600" cy="3413128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28" name="Hea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177285" y="1828797"/>
            <a:ext cx="3657600" cy="663575"/>
          </a:xfrm>
          <a:solidFill>
            <a:schemeClr val="accent4"/>
          </a:solidFill>
        </p:spPr>
        <p:txBody>
          <a:bodyPr lIns="137160" tIns="45720" rIns="137160" bIns="4572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2" name="Text 2"/>
          <p:cNvSpPr>
            <a:spLocks noGrp="1"/>
          </p:cNvSpPr>
          <p:nvPr>
            <p:ph type="body" sz="quarter" idx="20" hasCustomPrompt="1"/>
          </p:nvPr>
        </p:nvSpPr>
        <p:spPr>
          <a:xfrm>
            <a:off x="4336293" y="2492372"/>
            <a:ext cx="3657600" cy="3413128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27" name="Hea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336293" y="1828797"/>
            <a:ext cx="3657600" cy="663575"/>
          </a:xfrm>
          <a:solidFill>
            <a:schemeClr val="accent2"/>
          </a:solidFill>
        </p:spPr>
        <p:txBody>
          <a:bodyPr lIns="137160" tIns="45720" rIns="137160" bIns="4572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492372"/>
            <a:ext cx="3657600" cy="3413128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8" name="Hea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7"/>
            <a:ext cx="3657600" cy="663575"/>
          </a:xfrm>
          <a:solidFill>
            <a:schemeClr val="tx2"/>
          </a:solidFill>
        </p:spPr>
        <p:txBody>
          <a:bodyPr lIns="137160" tIns="45720" rIns="137160" bIns="4572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Column | Type insightful headline in sentence case | One line</a:t>
            </a:r>
          </a:p>
        </p:txBody>
      </p:sp>
      <p:sp>
        <p:nvSpPr>
          <p:cNvPr id="13" name="Rectangle 12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Rectangle 13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6" name="Rectangle 15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7DBFDE3-01FE-4587-9228-184DFEBAC0C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10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R"/>
          <p:cNvSpPr>
            <a:spLocks noGrp="1"/>
          </p:cNvSpPr>
          <p:nvPr>
            <p:ph type="body" sz="quarter" idx="21" hasCustomPrompt="1"/>
          </p:nvPr>
        </p:nvSpPr>
        <p:spPr>
          <a:xfrm>
            <a:off x="6313712" y="2492372"/>
            <a:ext cx="5486400" cy="3413128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28" name="Header R"/>
          <p:cNvSpPr>
            <a:spLocks noGrp="1"/>
          </p:cNvSpPr>
          <p:nvPr>
            <p:ph type="body" sz="quarter" idx="16" hasCustomPrompt="1"/>
          </p:nvPr>
        </p:nvSpPr>
        <p:spPr>
          <a:xfrm>
            <a:off x="6313712" y="1828797"/>
            <a:ext cx="5486400" cy="663575"/>
          </a:xfrm>
          <a:solidFill>
            <a:schemeClr val="accent2"/>
          </a:solidFill>
        </p:spPr>
        <p:txBody>
          <a:bodyPr lIns="137160" tIns="45720" rIns="137160" bIns="45720" anchor="ctr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L"/>
          <p:cNvSpPr>
            <a:spLocks noGrp="1"/>
          </p:cNvSpPr>
          <p:nvPr>
            <p:ph type="body" sz="quarter" idx="19" hasCustomPrompt="1"/>
          </p:nvPr>
        </p:nvSpPr>
        <p:spPr>
          <a:xfrm>
            <a:off x="495299" y="2492372"/>
            <a:ext cx="5486400" cy="3413128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 – add bullet if needed</a:t>
            </a:r>
          </a:p>
        </p:txBody>
      </p:sp>
      <p:sp>
        <p:nvSpPr>
          <p:cNvPr id="8" name="Header L"/>
          <p:cNvSpPr>
            <a:spLocks noGrp="1"/>
          </p:cNvSpPr>
          <p:nvPr>
            <p:ph type="body" sz="quarter" idx="14" hasCustomPrompt="1"/>
          </p:nvPr>
        </p:nvSpPr>
        <p:spPr>
          <a:xfrm>
            <a:off x="495299" y="1828800"/>
            <a:ext cx="5486400" cy="663575"/>
          </a:xfrm>
          <a:solidFill>
            <a:schemeClr val="tx2"/>
          </a:solidFill>
        </p:spPr>
        <p:txBody>
          <a:bodyPr lIns="137160" tIns="45720" rIns="137160" bIns="45720" anchor="ctr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 Column | Type insightful headline in sentence case | One line</a:t>
            </a:r>
          </a:p>
        </p:txBody>
      </p:sp>
      <p:sp>
        <p:nvSpPr>
          <p:cNvPr id="11" name="Rectangle 10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2" name="Rectangle 11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3" name="Rectangle 1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Rectangle 13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AD5E4906-76EB-48CE-84BB-AC147A2B4206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C5D4B-5265-4706-8E20-999F498E5661}"/>
              </a:ext>
            </a:extLst>
          </p:cNvPr>
          <p:cNvSpPr txBox="1"/>
          <p:nvPr userDrawn="1"/>
        </p:nvSpPr>
        <p:spPr>
          <a:xfrm>
            <a:off x="799723" y="6534023"/>
            <a:ext cx="990977" cy="203133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800" b="0" i="0" u="none" baseline="0" dirty="0">
                <a:solidFill>
                  <a:srgbClr val="55565A"/>
                </a:solidFill>
                <a:latin typeface="Arial"/>
              </a:rPr>
              <a:t>BH3410_05/2021</a:t>
            </a:r>
          </a:p>
        </p:txBody>
      </p:sp>
    </p:spTree>
    <p:extLst>
      <p:ext uri="{BB962C8B-B14F-4D97-AF65-F5344CB8AC3E}">
        <p14:creationId xmlns:p14="http://schemas.microsoft.com/office/powerpoint/2010/main" val="1130968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L"/>
          <p:cNvSpPr>
            <a:spLocks noGrp="1"/>
          </p:cNvSpPr>
          <p:nvPr>
            <p:ph type="pic" sz="quarter" idx="23"/>
          </p:nvPr>
        </p:nvSpPr>
        <p:spPr>
          <a:xfrm>
            <a:off x="524328" y="1828800"/>
            <a:ext cx="5571671" cy="4076700"/>
          </a:xfrm>
          <a:solidFill>
            <a:srgbClr val="EAEAEA"/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R"/>
          <p:cNvSpPr>
            <a:spLocks noGrp="1"/>
          </p:cNvSpPr>
          <p:nvPr>
            <p:ph type="pic" sz="quarter" idx="25"/>
          </p:nvPr>
        </p:nvSpPr>
        <p:spPr>
          <a:xfrm>
            <a:off x="6096000" y="1828800"/>
            <a:ext cx="5715000" cy="4076700"/>
          </a:xfrm>
          <a:solidFill>
            <a:srgbClr val="EAEAEA"/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L"/>
          <p:cNvSpPr>
            <a:spLocks noGrp="1"/>
          </p:cNvSpPr>
          <p:nvPr>
            <p:ph type="body" sz="quarter" idx="24" hasCustomPrompt="1"/>
          </p:nvPr>
        </p:nvSpPr>
        <p:spPr>
          <a:xfrm>
            <a:off x="2510971" y="4470400"/>
            <a:ext cx="3585028" cy="1435100"/>
          </a:xfrm>
          <a:solidFill>
            <a:schemeClr val="accent2"/>
          </a:solidFill>
        </p:spPr>
        <p:txBody>
          <a:bodyPr lIns="137160" tIns="137160" rIns="137160" bIns="13716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8" name="Text R"/>
          <p:cNvSpPr>
            <a:spLocks noGrp="1"/>
          </p:cNvSpPr>
          <p:nvPr>
            <p:ph type="body" sz="quarter" idx="26" hasCustomPrompt="1"/>
          </p:nvPr>
        </p:nvSpPr>
        <p:spPr>
          <a:xfrm>
            <a:off x="8226552" y="4470400"/>
            <a:ext cx="3584448" cy="1435100"/>
          </a:xfrm>
          <a:solidFill>
            <a:schemeClr val="accent4"/>
          </a:solidFill>
        </p:spPr>
        <p:txBody>
          <a:bodyPr lIns="137160" tIns="137160" rIns="137160" bIns="13716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 Photo | Type insightful headline in sentence case | One line</a:t>
            </a:r>
          </a:p>
        </p:txBody>
      </p:sp>
      <p:sp>
        <p:nvSpPr>
          <p:cNvPr id="13" name="Rectangle 12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Rectangle 13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9" name="Rectangle 18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0" name="Rectangle 19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D89935A9-0020-4F7B-A547-87A8624A77A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00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3"/>
          <p:cNvSpPr>
            <a:spLocks noGrp="1"/>
          </p:cNvSpPr>
          <p:nvPr>
            <p:ph type="pic" sz="quarter" idx="25"/>
          </p:nvPr>
        </p:nvSpPr>
        <p:spPr>
          <a:xfrm>
            <a:off x="8067405" y="1835374"/>
            <a:ext cx="3776472" cy="4076700"/>
          </a:xfrm>
          <a:solidFill>
            <a:srgbClr val="EAEAEA"/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3"/>
          <p:cNvSpPr>
            <a:spLocks noGrp="1"/>
          </p:cNvSpPr>
          <p:nvPr>
            <p:ph type="body" sz="quarter" idx="26" hasCustomPrompt="1"/>
          </p:nvPr>
        </p:nvSpPr>
        <p:spPr>
          <a:xfrm>
            <a:off x="9766519" y="3873724"/>
            <a:ext cx="2077358" cy="2031776"/>
          </a:xfrm>
          <a:solidFill>
            <a:schemeClr val="accent4"/>
          </a:solidFill>
        </p:spPr>
        <p:txBody>
          <a:bodyPr lIns="137160" tIns="137160" rIns="137160" bIns="13716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15" name="Picture 2"/>
          <p:cNvSpPr>
            <a:spLocks noGrp="1"/>
          </p:cNvSpPr>
          <p:nvPr>
            <p:ph type="pic" sz="quarter" idx="23"/>
          </p:nvPr>
        </p:nvSpPr>
        <p:spPr>
          <a:xfrm>
            <a:off x="4286398" y="1828800"/>
            <a:ext cx="3776472" cy="4076700"/>
          </a:xfrm>
          <a:solidFill>
            <a:srgbClr val="EAEAEA"/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 2"/>
          <p:cNvSpPr>
            <a:spLocks noGrp="1"/>
          </p:cNvSpPr>
          <p:nvPr>
            <p:ph type="body" sz="quarter" idx="24" hasCustomPrompt="1"/>
          </p:nvPr>
        </p:nvSpPr>
        <p:spPr>
          <a:xfrm>
            <a:off x="5985512" y="3873724"/>
            <a:ext cx="2077358" cy="2031776"/>
          </a:xfrm>
          <a:solidFill>
            <a:schemeClr val="accent2"/>
          </a:solidFill>
        </p:spPr>
        <p:txBody>
          <a:bodyPr lIns="137160" tIns="137160" rIns="137160" bIns="13716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9" name="Picture 1"/>
          <p:cNvSpPr>
            <a:spLocks noGrp="1"/>
          </p:cNvSpPr>
          <p:nvPr>
            <p:ph type="pic" sz="quarter" idx="22"/>
          </p:nvPr>
        </p:nvSpPr>
        <p:spPr>
          <a:xfrm>
            <a:off x="514351" y="1828800"/>
            <a:ext cx="3776472" cy="4076700"/>
          </a:xfrm>
          <a:solidFill>
            <a:srgbClr val="EAEAEA"/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1"/>
          <p:cNvSpPr>
            <a:spLocks noGrp="1"/>
          </p:cNvSpPr>
          <p:nvPr>
            <p:ph type="body" sz="quarter" idx="14" hasCustomPrompt="1"/>
          </p:nvPr>
        </p:nvSpPr>
        <p:spPr>
          <a:xfrm>
            <a:off x="2204321" y="3873724"/>
            <a:ext cx="2077358" cy="2031776"/>
          </a:xfrm>
          <a:solidFill>
            <a:schemeClr val="tx1"/>
          </a:solidFill>
        </p:spPr>
        <p:txBody>
          <a:bodyPr lIns="137160" tIns="137160" rIns="137160" bIns="13716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 | Remove if not needed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Photo | Type insightful headline in sentence case | One line</a:t>
            </a:r>
          </a:p>
        </p:txBody>
      </p:sp>
      <p:sp>
        <p:nvSpPr>
          <p:cNvPr id="19" name="Rectangle 18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0" name="Rectangle 19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1" name="Rectangle 20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2" name="Rectangle 21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17A15775-B5B9-482F-97D9-326617C7303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14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mage 4"/>
          <p:cNvSpPr>
            <a:spLocks noGrp="1"/>
          </p:cNvSpPr>
          <p:nvPr>
            <p:ph type="pic" sz="quarter" idx="27"/>
          </p:nvPr>
        </p:nvSpPr>
        <p:spPr>
          <a:xfrm>
            <a:off x="8977313" y="1826530"/>
            <a:ext cx="2833688" cy="2583543"/>
          </a:xfrm>
          <a:solidFill>
            <a:srgbClr val="EAEAEA"/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Hea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10349593" y="2971800"/>
            <a:ext cx="1461407" cy="1439408"/>
          </a:xfrm>
          <a:solidFill>
            <a:srgbClr val="A22B38"/>
          </a:solidFill>
        </p:spPr>
        <p:txBody>
          <a:bodyPr lIns="137160" tIns="137160" rIns="137160" bIns="13716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here| Remove if not needed</a:t>
            </a:r>
          </a:p>
        </p:txBody>
      </p:sp>
      <p:sp>
        <p:nvSpPr>
          <p:cNvPr id="17" name="Image 3"/>
          <p:cNvSpPr>
            <a:spLocks noGrp="1"/>
          </p:cNvSpPr>
          <p:nvPr>
            <p:ph type="pic" sz="quarter" idx="25"/>
          </p:nvPr>
        </p:nvSpPr>
        <p:spPr>
          <a:xfrm>
            <a:off x="6157912" y="1826530"/>
            <a:ext cx="2821781" cy="2583543"/>
          </a:xfrm>
          <a:solidFill>
            <a:srgbClr val="EAEAEA"/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Hea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7518285" y="2971800"/>
            <a:ext cx="1461407" cy="1439408"/>
          </a:xfrm>
          <a:solidFill>
            <a:schemeClr val="accent4"/>
          </a:solidFill>
        </p:spPr>
        <p:txBody>
          <a:bodyPr lIns="137160" tIns="137160" rIns="137160" bIns="13716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here| Remove if not needed</a:t>
            </a:r>
          </a:p>
        </p:txBody>
      </p:sp>
      <p:sp>
        <p:nvSpPr>
          <p:cNvPr id="15" name="Image 2"/>
          <p:cNvSpPr>
            <a:spLocks noGrp="1"/>
          </p:cNvSpPr>
          <p:nvPr>
            <p:ph type="pic" sz="quarter" idx="23"/>
          </p:nvPr>
        </p:nvSpPr>
        <p:spPr>
          <a:xfrm>
            <a:off x="3333751" y="1828800"/>
            <a:ext cx="2824162" cy="2583543"/>
          </a:xfrm>
          <a:solidFill>
            <a:srgbClr val="EAEAEA"/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Hea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696505" y="2971800"/>
            <a:ext cx="1461407" cy="1439408"/>
          </a:xfrm>
          <a:solidFill>
            <a:schemeClr val="accent2"/>
          </a:solidFill>
        </p:spPr>
        <p:txBody>
          <a:bodyPr lIns="137160" tIns="137160" rIns="137160" bIns="13716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here| Remove if not needed</a:t>
            </a:r>
          </a:p>
        </p:txBody>
      </p:sp>
      <p:sp>
        <p:nvSpPr>
          <p:cNvPr id="9" name="Image 1"/>
          <p:cNvSpPr>
            <a:spLocks noGrp="1"/>
          </p:cNvSpPr>
          <p:nvPr>
            <p:ph type="pic" sz="quarter" idx="22"/>
          </p:nvPr>
        </p:nvSpPr>
        <p:spPr>
          <a:xfrm>
            <a:off x="514350" y="1828800"/>
            <a:ext cx="2819400" cy="2583543"/>
          </a:xfrm>
          <a:solidFill>
            <a:srgbClr val="EAEAEA"/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Hea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1872342" y="2971800"/>
            <a:ext cx="1461407" cy="1439408"/>
          </a:xfrm>
          <a:solidFill>
            <a:schemeClr val="tx1"/>
          </a:solidFill>
        </p:spPr>
        <p:txBody>
          <a:bodyPr lIns="137160" tIns="137160" rIns="137160" bIns="13716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caption here| Remove if not needed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Photo | Type insightful headline in sentence case | One line</a:t>
            </a:r>
          </a:p>
        </p:txBody>
      </p:sp>
      <p:sp>
        <p:nvSpPr>
          <p:cNvPr id="21" name="Rectangle 20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2" name="Rectangle 21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3" name="Rectangle 2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4" name="Rectangle 23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CE09399E-F16D-49F0-815D-EF54C945E9A5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66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Photo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mage 5"/>
          <p:cNvSpPr>
            <a:spLocks noGrp="1"/>
          </p:cNvSpPr>
          <p:nvPr>
            <p:ph type="pic" sz="quarter" idx="29"/>
          </p:nvPr>
        </p:nvSpPr>
        <p:spPr>
          <a:xfrm>
            <a:off x="9565441" y="1826530"/>
            <a:ext cx="2240280" cy="1974142"/>
          </a:xfrm>
          <a:solidFill>
            <a:srgbClr val="EAEAEA"/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Hea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10662103" y="2700789"/>
            <a:ext cx="1116693" cy="1099883"/>
          </a:xfrm>
          <a:solidFill>
            <a:srgbClr val="A22B38"/>
          </a:solidFill>
        </p:spPr>
        <p:txBody>
          <a:bodyPr lIns="137160" tIns="137160" rIns="137160" bIns="13716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3" name="Image 4"/>
          <p:cNvSpPr>
            <a:spLocks noGrp="1"/>
          </p:cNvSpPr>
          <p:nvPr>
            <p:ph type="pic" sz="quarter" idx="27"/>
          </p:nvPr>
        </p:nvSpPr>
        <p:spPr>
          <a:xfrm>
            <a:off x="7302668" y="1826530"/>
            <a:ext cx="2240280" cy="1974142"/>
          </a:xfrm>
          <a:solidFill>
            <a:srgbClr val="EAEAEA"/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Header 4"/>
          <p:cNvSpPr>
            <a:spLocks noGrp="1"/>
          </p:cNvSpPr>
          <p:nvPr>
            <p:ph type="body" sz="quarter" idx="28" hasCustomPrompt="1"/>
          </p:nvPr>
        </p:nvSpPr>
        <p:spPr>
          <a:xfrm>
            <a:off x="8426255" y="2700789"/>
            <a:ext cx="1116693" cy="1099883"/>
          </a:xfrm>
          <a:solidFill>
            <a:schemeClr val="accent1"/>
          </a:solidFill>
        </p:spPr>
        <p:txBody>
          <a:bodyPr lIns="137160" tIns="137160" rIns="137160" bIns="13716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7" name="Image 3"/>
          <p:cNvSpPr>
            <a:spLocks noGrp="1"/>
          </p:cNvSpPr>
          <p:nvPr>
            <p:ph type="pic" sz="quarter" idx="25"/>
          </p:nvPr>
        </p:nvSpPr>
        <p:spPr>
          <a:xfrm>
            <a:off x="5039895" y="1826531"/>
            <a:ext cx="2240280" cy="1974141"/>
          </a:xfrm>
          <a:solidFill>
            <a:srgbClr val="EAEAEA"/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Hea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6163482" y="2700789"/>
            <a:ext cx="1116693" cy="1099883"/>
          </a:xfrm>
          <a:solidFill>
            <a:schemeClr val="accent4"/>
          </a:solidFill>
        </p:spPr>
        <p:txBody>
          <a:bodyPr lIns="137160" tIns="137160" rIns="137160" bIns="13716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15" name="Image 2"/>
          <p:cNvSpPr>
            <a:spLocks noGrp="1"/>
          </p:cNvSpPr>
          <p:nvPr>
            <p:ph type="pic" sz="quarter" idx="23"/>
          </p:nvPr>
        </p:nvSpPr>
        <p:spPr>
          <a:xfrm>
            <a:off x="2777122" y="1826530"/>
            <a:ext cx="2240280" cy="1974142"/>
          </a:xfrm>
          <a:solidFill>
            <a:srgbClr val="EAEAEA"/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Hea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3900709" y="2700789"/>
            <a:ext cx="1116693" cy="1099883"/>
          </a:xfrm>
          <a:solidFill>
            <a:schemeClr val="accent2"/>
          </a:solidFill>
        </p:spPr>
        <p:txBody>
          <a:bodyPr lIns="137160" tIns="137160" rIns="137160" bIns="13716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9" name="Image 1"/>
          <p:cNvSpPr>
            <a:spLocks noGrp="1"/>
          </p:cNvSpPr>
          <p:nvPr>
            <p:ph type="pic" sz="quarter" idx="22"/>
          </p:nvPr>
        </p:nvSpPr>
        <p:spPr>
          <a:xfrm>
            <a:off x="514349" y="1826530"/>
            <a:ext cx="2240280" cy="1974142"/>
          </a:xfrm>
          <a:solidFill>
            <a:srgbClr val="EAEAEA"/>
          </a:solidFill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Hea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1637936" y="2700789"/>
            <a:ext cx="1116693" cy="1099883"/>
          </a:xfrm>
          <a:solidFill>
            <a:schemeClr val="tx1"/>
          </a:solidFill>
        </p:spPr>
        <p:txBody>
          <a:bodyPr lIns="137160" tIns="137160" rIns="137160" bIns="137160" anchor="t"/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cap-</a:t>
            </a:r>
            <a:r>
              <a:rPr lang="en-US" dirty="0" err="1"/>
              <a:t>tion</a:t>
            </a:r>
            <a:r>
              <a:rPr lang="en-US" dirty="0"/>
              <a:t> here | Remove if not needed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Photo | Type insightful headline in sentence case | One line</a:t>
            </a:r>
          </a:p>
        </p:txBody>
      </p:sp>
      <p:sp>
        <p:nvSpPr>
          <p:cNvPr id="23" name="Rectangle 22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4" name="Rectangle 23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5" name="Rectangle 2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6" name="Rectangle 25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D91B7AC8-5B80-4DBF-B6DD-9DB5DEBEB5A2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32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5"/>
          <p:cNvSpPr>
            <a:spLocks noGrp="1"/>
          </p:cNvSpPr>
          <p:nvPr>
            <p:ph type="body" sz="quarter" idx="23" hasCustomPrompt="1"/>
          </p:nvPr>
        </p:nvSpPr>
        <p:spPr>
          <a:xfrm>
            <a:off x="9637486" y="3799114"/>
            <a:ext cx="2194560" cy="2106386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30" name="Hea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9637486" y="1828798"/>
            <a:ext cx="2194560" cy="1970316"/>
          </a:xfrm>
          <a:solidFill>
            <a:srgbClr val="A22B38"/>
          </a:solidFill>
        </p:spPr>
        <p:txBody>
          <a:bodyPr lIns="137160" tIns="45720" rIns="137160" bIns="45720" anchor="ctr"/>
          <a:lstStyle>
            <a:lvl1pPr marL="285750" indent="-28575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19" name="Text 4"/>
          <p:cNvSpPr>
            <a:spLocks noGrp="1"/>
          </p:cNvSpPr>
          <p:nvPr>
            <p:ph type="body" sz="quarter" idx="22" hasCustomPrompt="1"/>
          </p:nvPr>
        </p:nvSpPr>
        <p:spPr>
          <a:xfrm>
            <a:off x="7351941" y="3799114"/>
            <a:ext cx="2194560" cy="2106386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29" name="Hea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351941" y="1828798"/>
            <a:ext cx="2194560" cy="1970316"/>
          </a:xfrm>
          <a:solidFill>
            <a:schemeClr val="accent1"/>
          </a:solidFill>
        </p:spPr>
        <p:txBody>
          <a:bodyPr lIns="137160" tIns="45720" rIns="137160" bIns="45720" anchor="ctr"/>
          <a:lstStyle>
            <a:lvl1pPr marL="285750" indent="-28575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18" name="Text 3"/>
          <p:cNvSpPr>
            <a:spLocks noGrp="1"/>
          </p:cNvSpPr>
          <p:nvPr>
            <p:ph type="body" sz="quarter" idx="21" hasCustomPrompt="1"/>
          </p:nvPr>
        </p:nvSpPr>
        <p:spPr>
          <a:xfrm>
            <a:off x="5066394" y="3799114"/>
            <a:ext cx="2194560" cy="2106386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28" name="Hea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5066394" y="1828798"/>
            <a:ext cx="2194560" cy="1970316"/>
          </a:xfrm>
          <a:solidFill>
            <a:schemeClr val="accent4"/>
          </a:solidFill>
        </p:spPr>
        <p:txBody>
          <a:bodyPr lIns="137160" tIns="45720" rIns="137160" bIns="45720" anchor="ctr"/>
          <a:lstStyle>
            <a:lvl1pPr marL="285750" indent="-28575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17" name="Text 2"/>
          <p:cNvSpPr>
            <a:spLocks noGrp="1"/>
          </p:cNvSpPr>
          <p:nvPr>
            <p:ph type="body" sz="quarter" idx="20" hasCustomPrompt="1"/>
          </p:nvPr>
        </p:nvSpPr>
        <p:spPr>
          <a:xfrm>
            <a:off x="2780844" y="3799114"/>
            <a:ext cx="2194563" cy="2106386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27" name="Hea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80847" y="1828798"/>
            <a:ext cx="2194560" cy="1970316"/>
          </a:xfrm>
          <a:solidFill>
            <a:schemeClr val="accent2"/>
          </a:solidFill>
        </p:spPr>
        <p:txBody>
          <a:bodyPr lIns="137160" tIns="45720" rIns="137160" bIns="45720" anchor="ctr"/>
          <a:lstStyle>
            <a:lvl1pPr marL="285750" indent="-28575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31" name="Text 1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3799114"/>
            <a:ext cx="2194560" cy="2106386"/>
          </a:xfrm>
          <a:solidFill>
            <a:srgbClr val="EAEAEA"/>
          </a:solidFill>
        </p:spPr>
        <p:txBody>
          <a:bodyPr lIns="137160" tIns="91440" rIns="137160" bIns="91440" anchor="t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Header</a:t>
            </a:r>
          </a:p>
          <a:p>
            <a:pPr lvl="1"/>
            <a:r>
              <a:rPr lang="en-US" dirty="0"/>
              <a:t>Text – add bullet if needed</a:t>
            </a:r>
          </a:p>
        </p:txBody>
      </p:sp>
      <p:sp>
        <p:nvSpPr>
          <p:cNvPr id="8" name="Hea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28797"/>
            <a:ext cx="2194560" cy="1970316"/>
          </a:xfrm>
          <a:solidFill>
            <a:schemeClr val="tx2"/>
          </a:solidFill>
        </p:spPr>
        <p:txBody>
          <a:bodyPr lIns="137160" tIns="45720" rIns="137160" bIns="45720" anchor="ctr"/>
          <a:lstStyle>
            <a:lvl1pPr marL="171450" indent="-17145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[Place icon here. To  remove text, place cursor then hit space bar.]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Column icon | Type insightful headline in sentence case | 1 line</a:t>
            </a:r>
          </a:p>
        </p:txBody>
      </p:sp>
      <p:sp>
        <p:nvSpPr>
          <p:cNvPr id="21" name="Rectangle 20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2" name="Rectangle 21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3" name="Rectangle 2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4" name="Rectangle 23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6628C76-6E9D-4CB8-B47E-4DEAD9B8472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77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2318204" y="4624161"/>
            <a:ext cx="9489168" cy="1280160"/>
          </a:xfrm>
        </p:spPr>
        <p:txBody>
          <a:bodyPr lIns="137160" tIns="91440" rIns="137160" bIns="91440"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Hea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" y="4586060"/>
            <a:ext cx="1697450" cy="1307592"/>
          </a:xfrm>
          <a:solidFill>
            <a:schemeClr val="accent4"/>
          </a:solidFill>
        </p:spPr>
        <p:txBody>
          <a:bodyPr lIns="137160" tIns="45720" rIns="137160" bIns="45720" anchor="ctr"/>
          <a:lstStyle>
            <a:lvl1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5" name="Text 2"/>
          <p:cNvSpPr>
            <a:spLocks noGrp="1"/>
          </p:cNvSpPr>
          <p:nvPr>
            <p:ph type="body" sz="quarter" idx="19" hasCustomPrompt="1"/>
          </p:nvPr>
        </p:nvSpPr>
        <p:spPr>
          <a:xfrm>
            <a:off x="2318204" y="3242808"/>
            <a:ext cx="9489168" cy="1280160"/>
          </a:xfrm>
        </p:spPr>
        <p:txBody>
          <a:bodyPr lIns="137160" tIns="91440" rIns="137160" bIns="91440"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Hea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3223758"/>
            <a:ext cx="1697450" cy="1307592"/>
          </a:xfrm>
          <a:solidFill>
            <a:schemeClr val="accent2"/>
          </a:solidFill>
        </p:spPr>
        <p:txBody>
          <a:bodyPr lIns="137160" tIns="45720" rIns="137160" bIns="45720" anchor="ctr"/>
          <a:lstStyle>
            <a:lvl1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1"/>
          <p:cNvSpPr>
            <a:spLocks noGrp="1"/>
          </p:cNvSpPr>
          <p:nvPr>
            <p:ph type="body" sz="quarter" idx="18" hasCustomPrompt="1"/>
          </p:nvPr>
        </p:nvSpPr>
        <p:spPr>
          <a:xfrm>
            <a:off x="2318204" y="1861456"/>
            <a:ext cx="9489168" cy="1280160"/>
          </a:xfrm>
        </p:spPr>
        <p:txBody>
          <a:bodyPr lIns="137160" tIns="91440" rIns="137160" bIns="91440"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Hea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61456"/>
            <a:ext cx="1697450" cy="1307592"/>
          </a:xfrm>
          <a:solidFill>
            <a:schemeClr val="tx2"/>
          </a:solidFill>
        </p:spPr>
        <p:txBody>
          <a:bodyPr lIns="137160" tIns="45720" rIns="137160" bIns="45720" anchor="ctr"/>
          <a:lstStyle>
            <a:lvl1pPr marL="285750" indent="-2857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row icon | Type insightful headline in sentence case | 1 line</a:t>
            </a:r>
          </a:p>
        </p:txBody>
      </p:sp>
      <p:sp>
        <p:nvSpPr>
          <p:cNvPr id="13" name="Rectangle 12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Rectangle 13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5" name="Rectangle 1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6" name="Rectangle 15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A052499D-ACAA-46B4-B894-3352E279C37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12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C69B-A774-498E-A7C1-149AB156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EC1D0-792F-49EF-AE65-37F286685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FE5EB8-6C8C-4C4B-969F-B9CBEE4D6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B1F4-90FA-4B74-B138-DF0C52468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3A14-23E4-4D50-ABF3-FB1034EB79B4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49953D-4A0F-4D8D-8C2F-39FE892A0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7F877-9D35-4A33-9E95-40D176694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EC54-FAC3-4223-B558-A6B63CD9CC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43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4"/>
          <p:cNvSpPr>
            <a:spLocks noGrp="1"/>
          </p:cNvSpPr>
          <p:nvPr>
            <p:ph type="body" sz="quarter" idx="22" hasCustomPrompt="1"/>
          </p:nvPr>
        </p:nvSpPr>
        <p:spPr>
          <a:xfrm>
            <a:off x="2283278" y="4940406"/>
            <a:ext cx="9527722" cy="987552"/>
          </a:xfrm>
        </p:spPr>
        <p:txBody>
          <a:bodyPr lIns="137160" tIns="91440" rIns="137160" bIns="91440"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Hea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95300" y="4940802"/>
            <a:ext cx="1700784" cy="987552"/>
          </a:xfrm>
          <a:solidFill>
            <a:schemeClr val="accent1"/>
          </a:solidFill>
        </p:spPr>
        <p:txBody>
          <a:bodyPr lIns="137160" tIns="45720" rIns="137160" bIns="45720" anchor="ctr"/>
          <a:lstStyle>
            <a:lvl1pPr marL="171450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6" name="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2283278" y="3914354"/>
            <a:ext cx="9527722" cy="987552"/>
          </a:xfrm>
        </p:spPr>
        <p:txBody>
          <a:bodyPr lIns="137160" tIns="91440" rIns="137160" bIns="91440"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Hea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" y="3914354"/>
            <a:ext cx="1700784" cy="987552"/>
          </a:xfrm>
          <a:solidFill>
            <a:schemeClr val="accent4"/>
          </a:solidFill>
        </p:spPr>
        <p:txBody>
          <a:bodyPr lIns="137160" tIns="45720" rIns="137160" bIns="45720" anchor="ctr"/>
          <a:lstStyle>
            <a:lvl1pPr marL="171450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25" name="Text 2"/>
          <p:cNvSpPr>
            <a:spLocks noGrp="1"/>
          </p:cNvSpPr>
          <p:nvPr>
            <p:ph type="body" sz="quarter" idx="19" hasCustomPrompt="1"/>
          </p:nvPr>
        </p:nvSpPr>
        <p:spPr>
          <a:xfrm>
            <a:off x="2279650" y="2888302"/>
            <a:ext cx="9527722" cy="987552"/>
          </a:xfrm>
        </p:spPr>
        <p:txBody>
          <a:bodyPr lIns="137160" tIns="91440" rIns="137160" bIns="91440"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Hea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2887905"/>
            <a:ext cx="1700784" cy="987552"/>
          </a:xfrm>
          <a:solidFill>
            <a:schemeClr val="accent2"/>
          </a:solidFill>
        </p:spPr>
        <p:txBody>
          <a:bodyPr lIns="137160" tIns="45720" rIns="137160" bIns="45720" anchor="ctr"/>
          <a:lstStyle>
            <a:lvl1pPr marL="171450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9" name="Text 1"/>
          <p:cNvSpPr>
            <a:spLocks noGrp="1"/>
          </p:cNvSpPr>
          <p:nvPr>
            <p:ph type="body" sz="quarter" idx="18" hasCustomPrompt="1"/>
          </p:nvPr>
        </p:nvSpPr>
        <p:spPr>
          <a:xfrm>
            <a:off x="2279650" y="1861456"/>
            <a:ext cx="9527722" cy="987552"/>
          </a:xfrm>
        </p:spPr>
        <p:txBody>
          <a:bodyPr lIns="137160" tIns="91440" rIns="137160" bIns="91440"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 dirty="0"/>
              <a:t>Level 1 text is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Hea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61456"/>
            <a:ext cx="1700784" cy="987552"/>
          </a:xfrm>
          <a:solidFill>
            <a:schemeClr val="tx2"/>
          </a:solidFill>
        </p:spPr>
        <p:txBody>
          <a:bodyPr lIns="137160" tIns="45720" rIns="137160" bIns="45720" anchor="ctr"/>
          <a:lstStyle>
            <a:lvl1pPr marL="171450" indent="-17145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en-US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[place icon here. To  remove text, place cursor then hit space bar]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row icon | Type insightful headline in sentence case | 1 line</a:t>
            </a:r>
          </a:p>
        </p:txBody>
      </p:sp>
      <p:sp>
        <p:nvSpPr>
          <p:cNvPr id="16" name="Rectangle 15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7" name="Rectangle 16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8" name="Rectangle 17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9" name="Rectangle 18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552E8CF2-9A37-4CAC-82F4-E90C5E2F2771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972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Row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5"/>
          <p:cNvSpPr>
            <a:spLocks noGrp="1"/>
          </p:cNvSpPr>
          <p:nvPr>
            <p:ph type="body" sz="quarter" idx="24" hasCustomPrompt="1"/>
          </p:nvPr>
        </p:nvSpPr>
        <p:spPr>
          <a:xfrm>
            <a:off x="1632857" y="5133905"/>
            <a:ext cx="10178143" cy="768096"/>
          </a:xfrm>
        </p:spPr>
        <p:txBody>
          <a:bodyPr lIns="137160" tIns="91440" rIns="137160" bIns="91440"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en-US" dirty="0"/>
              <a:t>Level 1 text is 16 </a:t>
            </a:r>
            <a:r>
              <a:rPr lang="en-US" dirty="0" err="1"/>
              <a:t>pt</a:t>
            </a:r>
            <a:r>
              <a:rPr lang="en-US" dirty="0"/>
              <a:t>, hit return then Tab to get to level 2 – 14 </a:t>
            </a:r>
            <a:r>
              <a:rPr lang="en-US" dirty="0" err="1"/>
              <a:t>pt</a:t>
            </a:r>
            <a:r>
              <a:rPr lang="en-US" dirty="0"/>
              <a:t>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Hea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95300" y="5143150"/>
            <a:ext cx="1050471" cy="768096"/>
          </a:xfrm>
          <a:solidFill>
            <a:srgbClr val="A22B38"/>
          </a:solidFill>
        </p:spPr>
        <p:txBody>
          <a:bodyPr lIns="137160" tIns="45720" rIns="137160" bIns="45720"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9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[Delete this text  and place icon here]</a:t>
            </a:r>
          </a:p>
        </p:txBody>
      </p:sp>
      <p:sp>
        <p:nvSpPr>
          <p:cNvPr id="14" name="Text 4"/>
          <p:cNvSpPr>
            <a:spLocks noGrp="1"/>
          </p:cNvSpPr>
          <p:nvPr>
            <p:ph type="body" sz="quarter" idx="22" hasCustomPrompt="1"/>
          </p:nvPr>
        </p:nvSpPr>
        <p:spPr>
          <a:xfrm>
            <a:off x="1629229" y="4315792"/>
            <a:ext cx="10178143" cy="768096"/>
          </a:xfrm>
        </p:spPr>
        <p:txBody>
          <a:bodyPr lIns="137160" tIns="91440" rIns="137160" bIns="91440"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en-US" dirty="0"/>
              <a:t>Level 1 text is 16 </a:t>
            </a:r>
            <a:r>
              <a:rPr lang="en-US" dirty="0" err="1"/>
              <a:t>pt</a:t>
            </a:r>
            <a:r>
              <a:rPr lang="en-US" dirty="0"/>
              <a:t>, hit return then Tab to get to level 2 – 14 </a:t>
            </a:r>
            <a:r>
              <a:rPr lang="en-US" dirty="0" err="1"/>
              <a:t>pt</a:t>
            </a:r>
            <a:r>
              <a:rPr lang="en-US" dirty="0"/>
              <a:t>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Hea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95300" y="4322728"/>
            <a:ext cx="1050471" cy="768096"/>
          </a:xfrm>
          <a:solidFill>
            <a:schemeClr val="accent1"/>
          </a:solidFill>
        </p:spPr>
        <p:txBody>
          <a:bodyPr lIns="137160" tIns="45720" rIns="137160" bIns="45720"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9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[Delete this text  and place icon here]</a:t>
            </a:r>
          </a:p>
        </p:txBody>
      </p:sp>
      <p:sp>
        <p:nvSpPr>
          <p:cNvPr id="26" name="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1632857" y="3497680"/>
            <a:ext cx="10178143" cy="768096"/>
          </a:xfrm>
        </p:spPr>
        <p:txBody>
          <a:bodyPr lIns="137160" tIns="91440" rIns="137160" bIns="91440"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en-US" dirty="0"/>
              <a:t>Level 1 text is 16 </a:t>
            </a:r>
            <a:r>
              <a:rPr lang="en-US" dirty="0" err="1"/>
              <a:t>pt</a:t>
            </a:r>
            <a:r>
              <a:rPr lang="en-US" dirty="0"/>
              <a:t>, hit return then Tab to get to level 2 – 14 </a:t>
            </a:r>
            <a:r>
              <a:rPr lang="en-US" dirty="0" err="1"/>
              <a:t>pt</a:t>
            </a:r>
            <a:r>
              <a:rPr lang="en-US" dirty="0"/>
              <a:t>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9" name="Hea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95300" y="3502304"/>
            <a:ext cx="1050471" cy="768096"/>
          </a:xfrm>
          <a:solidFill>
            <a:schemeClr val="accent4"/>
          </a:solidFill>
        </p:spPr>
        <p:txBody>
          <a:bodyPr lIns="137160" tIns="45720" rIns="137160" bIns="45720"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9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[Delete this text  and place icon here]</a:t>
            </a:r>
          </a:p>
        </p:txBody>
      </p:sp>
      <p:sp>
        <p:nvSpPr>
          <p:cNvPr id="25" name="Text 2"/>
          <p:cNvSpPr>
            <a:spLocks noGrp="1"/>
          </p:cNvSpPr>
          <p:nvPr>
            <p:ph type="body" sz="quarter" idx="19" hasCustomPrompt="1"/>
          </p:nvPr>
        </p:nvSpPr>
        <p:spPr>
          <a:xfrm>
            <a:off x="1632857" y="2679568"/>
            <a:ext cx="10178143" cy="768096"/>
          </a:xfrm>
        </p:spPr>
        <p:txBody>
          <a:bodyPr lIns="137160" tIns="91440" rIns="137160" bIns="91440"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en-US" dirty="0"/>
              <a:t>Level 1 text is 16 </a:t>
            </a:r>
            <a:r>
              <a:rPr lang="en-US" dirty="0" err="1"/>
              <a:t>pt</a:t>
            </a:r>
            <a:r>
              <a:rPr lang="en-US" dirty="0"/>
              <a:t>, hit return then Tab to get to level 2 – 14 </a:t>
            </a:r>
            <a:r>
              <a:rPr lang="en-US" dirty="0" err="1"/>
              <a:t>pt</a:t>
            </a:r>
            <a:r>
              <a:rPr lang="en-US" dirty="0"/>
              <a:t>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Hea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2681880"/>
            <a:ext cx="1050471" cy="768096"/>
          </a:xfrm>
          <a:solidFill>
            <a:schemeClr val="accent2"/>
          </a:solidFill>
        </p:spPr>
        <p:txBody>
          <a:bodyPr lIns="137160" tIns="45720" rIns="137160" bIns="45720"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9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[Delete this text  and place icon here]</a:t>
            </a:r>
          </a:p>
        </p:txBody>
      </p:sp>
      <p:sp>
        <p:nvSpPr>
          <p:cNvPr id="9" name="Text 1"/>
          <p:cNvSpPr>
            <a:spLocks noGrp="1"/>
          </p:cNvSpPr>
          <p:nvPr>
            <p:ph type="body" sz="quarter" idx="18" hasCustomPrompt="1"/>
          </p:nvPr>
        </p:nvSpPr>
        <p:spPr>
          <a:xfrm>
            <a:off x="1629229" y="1861456"/>
            <a:ext cx="10178143" cy="768096"/>
          </a:xfrm>
        </p:spPr>
        <p:txBody>
          <a:bodyPr lIns="137160" tIns="91440" rIns="137160" bIns="91440"/>
          <a:lstStyle>
            <a:lvl1pPr>
              <a:defRPr sz="1600"/>
            </a:lvl1pPr>
            <a:lvl2pPr>
              <a:defRPr sz="1400"/>
            </a:lvl2pPr>
          </a:lstStyle>
          <a:p>
            <a:pPr lvl="0"/>
            <a:r>
              <a:rPr lang="en-US" dirty="0"/>
              <a:t>Level 1 text is 16 pt, hit return then Tab to get to level 2 – 14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Header 1"/>
          <p:cNvSpPr>
            <a:spLocks noGrp="1"/>
          </p:cNvSpPr>
          <p:nvPr>
            <p:ph type="body" sz="quarter" idx="14" hasCustomPrompt="1"/>
          </p:nvPr>
        </p:nvSpPr>
        <p:spPr>
          <a:xfrm>
            <a:off x="495300" y="1861456"/>
            <a:ext cx="1050471" cy="768096"/>
          </a:xfrm>
          <a:solidFill>
            <a:schemeClr val="tx2"/>
          </a:solidFill>
        </p:spPr>
        <p:txBody>
          <a:bodyPr lIns="137160" tIns="45720" rIns="137160" bIns="45720" anchor="ctr"/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9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</a:pPr>
            <a:r>
              <a:rPr lang="en-US" dirty="0"/>
              <a:t>[Delete this text  and place icon here]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row icon | Type insightful headline in sentence case | 1 line</a:t>
            </a:r>
          </a:p>
        </p:txBody>
      </p:sp>
      <p:sp>
        <p:nvSpPr>
          <p:cNvPr id="18" name="Rectangle 17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9" name="Rectangle 18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0" name="Rectangle 19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1" name="Rectangle 20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288B23F-0D57-4C29-A6A4-6497C1AE5E0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62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age Placeholder">
            <a:extLst>
              <a:ext uri="{FF2B5EF4-FFF2-40B4-BE49-F238E27FC236}">
                <a16:creationId xmlns:a16="http://schemas.microsoft.com/office/drawing/2014/main" id="{197EC4EA-E5E8-44D0-9F07-91A93F17A78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12113" y="1862138"/>
            <a:ext cx="3795712" cy="4041775"/>
          </a:xfrm>
          <a:blipFill>
            <a:blip r:embed="rId6"/>
            <a:stretch>
              <a:fillRect l="-425" t="-6228" r="636" b="-1156"/>
            </a:stretch>
          </a:blipFill>
        </p:spPr>
        <p:txBody>
          <a:bodyPr tIns="457200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Text 1"/>
          <p:cNvSpPr>
            <a:spLocks noGrp="1"/>
          </p:cNvSpPr>
          <p:nvPr>
            <p:ph type="body" sz="quarter" idx="18" hasCustomPrompt="1"/>
          </p:nvPr>
        </p:nvSpPr>
        <p:spPr>
          <a:xfrm>
            <a:off x="495299" y="1861456"/>
            <a:ext cx="7429501" cy="1280160"/>
          </a:xfrm>
          <a:solidFill>
            <a:srgbClr val="EAEAEA"/>
          </a:solidFill>
        </p:spPr>
        <p:txBody>
          <a:bodyPr lIns="137160" tIns="91440" rIns="137160" bIns="91440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Level 1 text is gray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2"/>
          <p:cNvSpPr>
            <a:spLocks noGrp="1"/>
          </p:cNvSpPr>
          <p:nvPr>
            <p:ph type="body" sz="quarter" idx="19" hasCustomPrompt="1"/>
          </p:nvPr>
        </p:nvSpPr>
        <p:spPr>
          <a:xfrm>
            <a:off x="495299" y="3242808"/>
            <a:ext cx="7429501" cy="1280160"/>
          </a:xfrm>
          <a:solidFill>
            <a:srgbClr val="EAEAEA"/>
          </a:solidFill>
        </p:spPr>
        <p:txBody>
          <a:bodyPr lIns="137160" tIns="91440" rIns="137160" bIns="91440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Level 1 text is gray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495299" y="4624161"/>
            <a:ext cx="7429501" cy="1280160"/>
          </a:xfrm>
          <a:solidFill>
            <a:srgbClr val="EAEAEA"/>
          </a:solidFill>
        </p:spPr>
        <p:txBody>
          <a:bodyPr lIns="137160" tIns="91440" rIns="137160" bIns="91440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Level 1 text is gray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3 row w/photo | Type insightful headline in sentence case | 1 line</a:t>
            </a:r>
          </a:p>
        </p:txBody>
      </p:sp>
      <p:sp>
        <p:nvSpPr>
          <p:cNvPr id="12" name="Rectangle 11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3" name="Rectangle 12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Rectangle 13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5" name="Rectangle 14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969B5D4-1A94-43F4-9FB1-14E401283328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87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mage Placeholder">
            <a:extLst>
              <a:ext uri="{FF2B5EF4-FFF2-40B4-BE49-F238E27FC236}">
                <a16:creationId xmlns:a16="http://schemas.microsoft.com/office/drawing/2014/main" id="{9FCAFCC1-B988-40D7-A97B-9C6A91DB0F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12113" y="1862138"/>
            <a:ext cx="3795712" cy="4041775"/>
          </a:xfrm>
          <a:blipFill>
            <a:blip r:embed="rId6"/>
            <a:stretch>
              <a:fillRect l="-425" t="-6228" r="636" b="-1156"/>
            </a:stretch>
          </a:blipFill>
        </p:spPr>
        <p:txBody>
          <a:bodyPr tIns="457200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1" name="Text 4"/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4945380"/>
            <a:ext cx="7429500" cy="960120"/>
          </a:xfrm>
          <a:solidFill>
            <a:srgbClr val="EAEAEA"/>
          </a:solidFill>
        </p:spPr>
        <p:txBody>
          <a:bodyPr lIns="137160" tIns="91440" rIns="137160" bIns="91440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Level 1 text is gray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495300" y="3917405"/>
            <a:ext cx="7429500" cy="960120"/>
          </a:xfrm>
          <a:solidFill>
            <a:srgbClr val="EAEAEA"/>
          </a:solidFill>
        </p:spPr>
        <p:txBody>
          <a:bodyPr lIns="137160" tIns="91440" rIns="137160" bIns="91440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Level 1 text is gray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2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889431"/>
            <a:ext cx="7429500" cy="960120"/>
          </a:xfrm>
          <a:solidFill>
            <a:srgbClr val="EAEAEA"/>
          </a:solidFill>
        </p:spPr>
        <p:txBody>
          <a:bodyPr lIns="137160" tIns="91440" rIns="137160" bIns="91440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Level 1 text is gray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1"/>
          <p:cNvSpPr>
            <a:spLocks noGrp="1"/>
          </p:cNvSpPr>
          <p:nvPr>
            <p:ph type="body" sz="quarter" idx="18" hasCustomPrompt="1"/>
          </p:nvPr>
        </p:nvSpPr>
        <p:spPr>
          <a:xfrm>
            <a:off x="495300" y="1861457"/>
            <a:ext cx="7429500" cy="960120"/>
          </a:xfrm>
          <a:solidFill>
            <a:srgbClr val="EAEAEA"/>
          </a:solidFill>
        </p:spPr>
        <p:txBody>
          <a:bodyPr lIns="137160" tIns="91440" rIns="137160" bIns="91440"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Level 1 text is gray 18 pt, hit return then Tab to get to level 2 – 16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4 row w/photo | Type insightful headline in sentence case | 1 line</a:t>
            </a:r>
          </a:p>
        </p:txBody>
      </p:sp>
      <p:sp>
        <p:nvSpPr>
          <p:cNvPr id="14" name="Rectangle 13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5" name="Rectangle 14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6" name="Rectangle 15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7" name="Rectangle 16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2E12CBC4-CA11-44AA-8465-2C6FB46DD20B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671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Ro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Placeholder">
            <a:extLst>
              <a:ext uri="{FF2B5EF4-FFF2-40B4-BE49-F238E27FC236}">
                <a16:creationId xmlns:a16="http://schemas.microsoft.com/office/drawing/2014/main" id="{C54D5A4F-E02F-439F-9BD1-83F4D6C5E4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12113" y="1862138"/>
            <a:ext cx="3795712" cy="4041775"/>
          </a:xfrm>
          <a:blipFill>
            <a:blip r:embed="rId6"/>
            <a:stretch>
              <a:fillRect l="-425" t="-6228" r="636" b="-1156"/>
            </a:stretch>
          </a:blipFill>
        </p:spPr>
        <p:txBody>
          <a:bodyPr tIns="457200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Text 5"/>
          <p:cNvSpPr>
            <a:spLocks noGrp="1"/>
          </p:cNvSpPr>
          <p:nvPr>
            <p:ph type="body" sz="quarter" idx="23" hasCustomPrompt="1"/>
          </p:nvPr>
        </p:nvSpPr>
        <p:spPr>
          <a:xfrm>
            <a:off x="495300" y="5200467"/>
            <a:ext cx="7429500" cy="732245"/>
          </a:xfrm>
          <a:solidFill>
            <a:srgbClr val="EAEAEA"/>
          </a:solidFill>
        </p:spPr>
        <p:txBody>
          <a:bodyPr lIns="137160" tIns="91440" rIns="13716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Level 1 text is gray 14 </a:t>
            </a:r>
            <a:r>
              <a:rPr lang="en-US" dirty="0" err="1"/>
              <a:t>pt</a:t>
            </a:r>
            <a:r>
              <a:rPr lang="en-US" dirty="0"/>
              <a:t>, hit return then Tab to get to level 2 – 12 </a:t>
            </a:r>
            <a:r>
              <a:rPr lang="en-US" dirty="0" err="1"/>
              <a:t>pt</a:t>
            </a:r>
            <a:r>
              <a:rPr lang="en-US" dirty="0"/>
              <a:t>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4"/>
          <p:cNvSpPr>
            <a:spLocks noGrp="1"/>
          </p:cNvSpPr>
          <p:nvPr>
            <p:ph type="body" sz="quarter" idx="22" hasCustomPrompt="1"/>
          </p:nvPr>
        </p:nvSpPr>
        <p:spPr>
          <a:xfrm>
            <a:off x="495300" y="4365713"/>
            <a:ext cx="7429500" cy="732245"/>
          </a:xfrm>
          <a:solidFill>
            <a:srgbClr val="EAEAEA"/>
          </a:solidFill>
        </p:spPr>
        <p:txBody>
          <a:bodyPr lIns="137160" tIns="91440" rIns="13716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Level 1 text is gray 14 </a:t>
            </a:r>
            <a:r>
              <a:rPr lang="en-US" dirty="0" err="1"/>
              <a:t>pt</a:t>
            </a:r>
            <a:r>
              <a:rPr lang="en-US" dirty="0"/>
              <a:t>, hit return then Tab to get to level 2 – 12 </a:t>
            </a:r>
            <a:r>
              <a:rPr lang="en-US" dirty="0" err="1"/>
              <a:t>pt</a:t>
            </a:r>
            <a:r>
              <a:rPr lang="en-US" dirty="0"/>
              <a:t>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Text 3"/>
          <p:cNvSpPr>
            <a:spLocks noGrp="1"/>
          </p:cNvSpPr>
          <p:nvPr>
            <p:ph type="body" sz="quarter" idx="20" hasCustomPrompt="1"/>
          </p:nvPr>
        </p:nvSpPr>
        <p:spPr>
          <a:xfrm>
            <a:off x="495300" y="3530961"/>
            <a:ext cx="7429500" cy="732245"/>
          </a:xfrm>
          <a:solidFill>
            <a:srgbClr val="EAEAEA"/>
          </a:solidFill>
        </p:spPr>
        <p:txBody>
          <a:bodyPr lIns="137160" tIns="91440" rIns="13716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Level 1 text is gray 14 </a:t>
            </a:r>
            <a:r>
              <a:rPr lang="en-US" dirty="0" err="1"/>
              <a:t>pt</a:t>
            </a:r>
            <a:r>
              <a:rPr lang="en-US" dirty="0"/>
              <a:t>, hit return then Tab to get to level 2 – 12 </a:t>
            </a:r>
            <a:r>
              <a:rPr lang="en-US" dirty="0" err="1"/>
              <a:t>pt</a:t>
            </a:r>
            <a:r>
              <a:rPr lang="en-US" dirty="0"/>
              <a:t>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5" name="Text 2"/>
          <p:cNvSpPr>
            <a:spLocks noGrp="1"/>
          </p:cNvSpPr>
          <p:nvPr>
            <p:ph type="body" sz="quarter" idx="19" hasCustomPrompt="1"/>
          </p:nvPr>
        </p:nvSpPr>
        <p:spPr>
          <a:xfrm>
            <a:off x="495300" y="2696209"/>
            <a:ext cx="7429500" cy="732245"/>
          </a:xfrm>
          <a:solidFill>
            <a:srgbClr val="EAEAEA"/>
          </a:solidFill>
        </p:spPr>
        <p:txBody>
          <a:bodyPr lIns="137160" tIns="91440" rIns="13716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Level 1 text is gray 14 </a:t>
            </a:r>
            <a:r>
              <a:rPr lang="en-US" dirty="0" err="1"/>
              <a:t>pt</a:t>
            </a:r>
            <a:r>
              <a:rPr lang="en-US" dirty="0"/>
              <a:t>, hit return then Tab to get to level 2 – 12 </a:t>
            </a:r>
            <a:r>
              <a:rPr lang="en-US" dirty="0" err="1"/>
              <a:t>pt</a:t>
            </a:r>
            <a:r>
              <a:rPr lang="en-US" dirty="0"/>
              <a:t>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1"/>
          <p:cNvSpPr>
            <a:spLocks noGrp="1"/>
          </p:cNvSpPr>
          <p:nvPr>
            <p:ph type="body" sz="quarter" idx="18" hasCustomPrompt="1"/>
          </p:nvPr>
        </p:nvSpPr>
        <p:spPr>
          <a:xfrm>
            <a:off x="495300" y="1861457"/>
            <a:ext cx="7429500" cy="732245"/>
          </a:xfrm>
          <a:solidFill>
            <a:srgbClr val="EAEAEA"/>
          </a:solidFill>
        </p:spPr>
        <p:txBody>
          <a:bodyPr lIns="137160" tIns="91440" rIns="137160" bIns="91440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Level 1 text is gray 14 pt, hit return then Tab to get to level 2 – 12 pt gray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118282"/>
            <a:ext cx="11315700" cy="492125"/>
          </a:xfrm>
        </p:spPr>
        <p:txBody>
          <a:bodyPr/>
          <a:lstStyle>
            <a:lvl1pPr>
              <a:defRPr sz="2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Use this space for one line subhead if needed | One line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 row w/photo | Type insightful headline in sentence case | 1 line</a:t>
            </a:r>
          </a:p>
        </p:txBody>
      </p:sp>
      <p:sp>
        <p:nvSpPr>
          <p:cNvPr id="14" name="Rectangle 13" hidden="1"/>
          <p:cNvSpPr/>
          <p:nvPr userDrawn="1">
            <p:custDataLst>
              <p:tags r:id="rId1"/>
            </p:custDataLst>
          </p:nvPr>
        </p:nvSpPr>
        <p:spPr>
          <a:xfrm>
            <a:off x="457200" y="1143000"/>
            <a:ext cx="11353800" cy="48499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6" name="Rectangle 15" hidden="1"/>
          <p:cNvSpPr/>
          <p:nvPr userDrawn="1">
            <p:custDataLst>
              <p:tags r:id="rId2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7" name="Rectangle 16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1999" cy="4180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8" name="Rectangle 17" hidden="1"/>
          <p:cNvSpPr/>
          <p:nvPr userDrawn="1">
            <p:custDataLst>
              <p:tags r:id="rId4"/>
            </p:custDataLst>
          </p:nvPr>
        </p:nvSpPr>
        <p:spPr>
          <a:xfrm>
            <a:off x="5229225" y="6392987"/>
            <a:ext cx="6648450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4886072-643D-44B5-A1FB-3C845443BE6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87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>
            <p:custDataLst>
              <p:tags r:id="rId1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 hidden="1"/>
          <p:cNvSpPr/>
          <p:nvPr userDrawn="1">
            <p:custDataLst>
              <p:tags r:id="rId2"/>
            </p:custDataLst>
          </p:nvPr>
        </p:nvSpPr>
        <p:spPr>
          <a:xfrm>
            <a:off x="457200" y="301336"/>
            <a:ext cx="11353800" cy="5691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MIO_LOGOPLACEHOLDER#LowerLeftSmallWide" hidden="1">
            <a:extLst>
              <a:ext uri="{FF2B5EF4-FFF2-40B4-BE49-F238E27FC236}">
                <a16:creationId xmlns:a16="http://schemas.microsoft.com/office/drawing/2014/main" id="{F1CCE3E9-DCB6-4940-A85B-0B453D43F2D3}"/>
              </a:ext>
            </a:extLst>
          </p:cNvPr>
          <p:cNvSpPr/>
          <p:nvPr userDrawn="1"/>
        </p:nvSpPr>
        <p:spPr>
          <a:xfrm>
            <a:off x="394913" y="6174567"/>
            <a:ext cx="1993392" cy="43891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000" b="0" i="0" u="none" baseline="0" dirty="0">
              <a:solidFill>
                <a:srgbClr val="55565A"/>
              </a:solidFill>
              <a:latin typeface="Arial" panose="020B0604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DB393-ED21-4A27-A651-A4BB38294187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25443C-1A56-4BB8-B1B0-4253AE8C50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91" y="5916100"/>
            <a:ext cx="2859977" cy="61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04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or 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9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514349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 hasCustomPrompt="1"/>
          </p:nvPr>
        </p:nvSpPr>
        <p:spPr bwMode="gray">
          <a:xfrm>
            <a:off x="514349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sp>
        <p:nvSpPr>
          <p:cNvPr id="17" name="MIO_LOGOPLACEHOLDER#LowerLeftMediumWide" hidden="1"/>
          <p:cNvSpPr/>
          <p:nvPr userDrawn="1"/>
        </p:nvSpPr>
        <p:spPr>
          <a:xfrm>
            <a:off x="392112" y="6174567"/>
            <a:ext cx="1890821" cy="4357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 hidden="1"/>
          <p:cNvSpPr/>
          <p:nvPr userDrawn="1">
            <p:custDataLst>
              <p:tags r:id="rId1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Rectangle 8" hidden="1"/>
          <p:cNvSpPr/>
          <p:nvPr userDrawn="1">
            <p:custDataLst>
              <p:tags r:id="rId2"/>
            </p:custDataLst>
          </p:nvPr>
        </p:nvSpPr>
        <p:spPr>
          <a:xfrm>
            <a:off x="457200" y="301336"/>
            <a:ext cx="11353800" cy="5691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E1E4C-2D09-4C18-A95B-AED3CB2CC8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5905500"/>
            <a:ext cx="3262313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19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or Section Header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514349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 hasCustomPrompt="1"/>
          </p:nvPr>
        </p:nvSpPr>
        <p:spPr bwMode="gray">
          <a:xfrm>
            <a:off x="514349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5DB066-2C57-4BDC-B3C4-D5AA4E54C31C}"/>
              </a:ext>
            </a:extLst>
          </p:cNvPr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9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C9A3B4-1B40-4F34-AA17-D0A2CDDEFB09}"/>
              </a:ext>
            </a:extLst>
          </p:cNvPr>
          <p:cNvSpPr/>
          <p:nvPr userDrawn="1"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9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9" name="MIO_LOGOPLACEHOLDER#LowerLeftMediumWide" hidden="1"/>
          <p:cNvSpPr/>
          <p:nvPr userDrawn="1"/>
        </p:nvSpPr>
        <p:spPr>
          <a:xfrm>
            <a:off x="392112" y="6174567"/>
            <a:ext cx="1890821" cy="4357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 hidden="1"/>
          <p:cNvSpPr/>
          <p:nvPr userDrawn="1">
            <p:custDataLst>
              <p:tags r:id="rId1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 hidden="1"/>
          <p:cNvSpPr/>
          <p:nvPr userDrawn="1">
            <p:custDataLst>
              <p:tags r:id="rId2"/>
            </p:custDataLst>
          </p:nvPr>
        </p:nvSpPr>
        <p:spPr>
          <a:xfrm>
            <a:off x="457200" y="301336"/>
            <a:ext cx="11353800" cy="5691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5843363"/>
            <a:ext cx="209211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68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or Section Header - D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514349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 hasCustomPrompt="1"/>
          </p:nvPr>
        </p:nvSpPr>
        <p:spPr bwMode="gray">
          <a:xfrm>
            <a:off x="514349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B94BD7-F6CB-4633-B827-DCC8BE5FE864}"/>
              </a:ext>
            </a:extLst>
          </p:cNvPr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9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0C7A8F-AE53-4820-A109-E17355C4C028}"/>
              </a:ext>
            </a:extLst>
          </p:cNvPr>
          <p:cNvSpPr/>
          <p:nvPr userDrawn="1"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3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9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9" name="MIO_LOGOPLACEHOLDER#LowerLeftMediumWide" hidden="1"/>
          <p:cNvSpPr/>
          <p:nvPr userDrawn="1"/>
        </p:nvSpPr>
        <p:spPr>
          <a:xfrm>
            <a:off x="392112" y="6174567"/>
            <a:ext cx="1890821" cy="4357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 hidden="1"/>
          <p:cNvSpPr/>
          <p:nvPr userDrawn="1">
            <p:custDataLst>
              <p:tags r:id="rId1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 hidden="1"/>
          <p:cNvSpPr/>
          <p:nvPr userDrawn="1">
            <p:custDataLst>
              <p:tags r:id="rId2"/>
            </p:custDataLst>
          </p:nvPr>
        </p:nvSpPr>
        <p:spPr>
          <a:xfrm>
            <a:off x="457200" y="301336"/>
            <a:ext cx="11353800" cy="5691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5843363"/>
            <a:ext cx="209211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4236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 or Section Header - Med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514349" y="1828800"/>
            <a:ext cx="7178221" cy="21288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 hasCustomPrompt="1"/>
          </p:nvPr>
        </p:nvSpPr>
        <p:spPr bwMode="gray">
          <a:xfrm>
            <a:off x="514349" y="4122057"/>
            <a:ext cx="717822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B694CC-B592-44F3-8181-C62CCD2755B7}"/>
              </a:ext>
            </a:extLst>
          </p:cNvPr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9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BC29CE-FDE1-4EE7-87CF-02422434B872}"/>
              </a:ext>
            </a:extLst>
          </p:cNvPr>
          <p:cNvSpPr/>
          <p:nvPr userDrawn="1"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9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19" name="MIO_LOGOPLACEHOLDER#LowerLeftMediumWide" hidden="1"/>
          <p:cNvSpPr/>
          <p:nvPr userDrawn="1"/>
        </p:nvSpPr>
        <p:spPr>
          <a:xfrm>
            <a:off x="392112" y="6174567"/>
            <a:ext cx="1890821" cy="4357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 hidden="1"/>
          <p:cNvSpPr/>
          <p:nvPr userDrawn="1">
            <p:custDataLst>
              <p:tags r:id="rId1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 hidden="1"/>
          <p:cNvSpPr/>
          <p:nvPr userDrawn="1">
            <p:custDataLst>
              <p:tags r:id="rId2"/>
            </p:custDataLst>
          </p:nvPr>
        </p:nvSpPr>
        <p:spPr>
          <a:xfrm>
            <a:off x="457200" y="301336"/>
            <a:ext cx="11353800" cy="5691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5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5843363"/>
            <a:ext cx="209211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4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F870-A465-46EF-A72A-D1F2DE30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D70B1-9377-4C46-9548-2E0297676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5810E-33BB-4484-96A9-308ED618E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7D95C-414A-45F0-857B-8D59F4268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97DEE1-4DD4-4620-96A6-E44BB1CCD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06C3C-EEF6-46F8-A2CB-0DA476ED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3A14-23E4-4D50-ABF3-FB1034EB79B4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FE351-1C08-4534-A0E6-5C856274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23F09-1041-4104-BEB2-B307249B2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EC54-FAC3-4223-B558-A6B63CD9CC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351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- Customiz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 bwMode="gray">
          <a:xfrm>
            <a:off x="514349" y="1104900"/>
            <a:ext cx="537845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Section title in sentence case 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 hasCustomPrompt="1"/>
          </p:nvPr>
        </p:nvSpPr>
        <p:spPr bwMode="gray">
          <a:xfrm>
            <a:off x="514349" y="4122057"/>
            <a:ext cx="5378451" cy="1783443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if needed or speaker name </a:t>
            </a:r>
          </a:p>
        </p:txBody>
      </p:sp>
      <p:sp>
        <p:nvSpPr>
          <p:cNvPr id="5" name="Image Placeholder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134100" y="0"/>
            <a:ext cx="6057900" cy="6858000"/>
          </a:xfrm>
          <a:blipFill>
            <a:blip r:embed="rId5"/>
            <a:stretch>
              <a:fillRect/>
            </a:stretch>
          </a:blipFill>
        </p:spPr>
        <p:txBody>
          <a:bodyPr lIns="914400" rIns="914400" anchor="ctr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6" name="MIO_LOGOPLACEHOLDER#LowerLeftMediumWide" hidden="1"/>
          <p:cNvSpPr/>
          <p:nvPr userDrawn="1"/>
        </p:nvSpPr>
        <p:spPr>
          <a:xfrm>
            <a:off x="392112" y="6174567"/>
            <a:ext cx="1890821" cy="4357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 hidden="1"/>
          <p:cNvSpPr/>
          <p:nvPr userDrawn="1">
            <p:custDataLst>
              <p:tags r:id="rId1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 hidden="1"/>
          <p:cNvSpPr/>
          <p:nvPr userDrawn="1">
            <p:custDataLst>
              <p:tags r:id="rId2"/>
            </p:custDataLst>
          </p:nvPr>
        </p:nvSpPr>
        <p:spPr>
          <a:xfrm>
            <a:off x="457200" y="301336"/>
            <a:ext cx="5421086" cy="5691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4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6" y="5843363"/>
            <a:ext cx="2092117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 hidden="1"/>
          <p:cNvSpPr/>
          <p:nvPr userDrawn="1">
            <p:custDataLst>
              <p:tags r:id="rId1"/>
            </p:custDataLst>
          </p:nvPr>
        </p:nvSpPr>
        <p:spPr>
          <a:xfrm>
            <a:off x="11185357" y="6392987"/>
            <a:ext cx="692317" cy="510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MIO_LOGOPLACEHOLDER#CenterBigWide" hidden="1"/>
          <p:cNvSpPr/>
          <p:nvPr userDrawn="1"/>
        </p:nvSpPr>
        <p:spPr>
          <a:xfrm>
            <a:off x="3385009" y="2060721"/>
            <a:ext cx="994399" cy="166969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457200" y="301336"/>
            <a:ext cx="11353800" cy="5691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2" descr="C:\Users\cbarthol\Desktop\Charlotte Work\Tools\PPT\Empower\Logo EMFs\OPTUM_®_4c.emf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09" y="2122275"/>
            <a:ext cx="5332412" cy="16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819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/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aker name"/>
          <p:cNvSpPr>
            <a:spLocks noGrp="1"/>
          </p:cNvSpPr>
          <p:nvPr>
            <p:ph type="title" hasCustomPrompt="1"/>
          </p:nvPr>
        </p:nvSpPr>
        <p:spPr bwMode="gray">
          <a:xfrm>
            <a:off x="514349" y="3904343"/>
            <a:ext cx="7178221" cy="482887"/>
          </a:xfrm>
        </p:spPr>
        <p:txBody>
          <a:bodyPr anchor="b"/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First Name Last Name</a:t>
            </a:r>
          </a:p>
        </p:txBody>
      </p:sp>
      <p:sp>
        <p:nvSpPr>
          <p:cNvPr id="3" name="Speaker title"/>
          <p:cNvSpPr>
            <a:spLocks noGrp="1"/>
          </p:cNvSpPr>
          <p:nvPr>
            <p:ph type="body" idx="1" hasCustomPrompt="1"/>
          </p:nvPr>
        </p:nvSpPr>
        <p:spPr bwMode="gray">
          <a:xfrm>
            <a:off x="514349" y="4403068"/>
            <a:ext cx="7178221" cy="484632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hone/email"/>
          <p:cNvSpPr>
            <a:spLocks noGrp="1"/>
          </p:cNvSpPr>
          <p:nvPr>
            <p:ph type="body" idx="10" hasCustomPrompt="1"/>
          </p:nvPr>
        </p:nvSpPr>
        <p:spPr bwMode="gray">
          <a:xfrm>
            <a:off x="514348" y="5003288"/>
            <a:ext cx="7178221" cy="484632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Tel: 123-456-7890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F35A84-66E1-4F72-848D-DB6EF4825F09}"/>
              </a:ext>
            </a:extLst>
          </p:cNvPr>
          <p:cNvSpPr/>
          <p:nvPr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9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AAB011-BE67-4CF8-9EF1-35D61D12B95A}"/>
              </a:ext>
            </a:extLst>
          </p:cNvPr>
          <p:cNvSpPr/>
          <p:nvPr userDrawn="1"/>
        </p:nvSpPr>
        <p:spPr bwMode="gray">
          <a:xfrm>
            <a:off x="8001000" y="0"/>
            <a:ext cx="4191000" cy="685800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96" tIns="143436" rIns="179296" bIns="143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9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Arial" panose="020B0604020202020204" pitchFamily="34" charset="0"/>
            </a:endParaRPr>
          </a:p>
        </p:txBody>
      </p:sp>
      <p:sp>
        <p:nvSpPr>
          <p:cNvPr id="35" name="MIO_LOGOPLACEHOLDER#LowerLeftMediumWide" hidden="1"/>
          <p:cNvSpPr/>
          <p:nvPr userDrawn="1"/>
        </p:nvSpPr>
        <p:spPr>
          <a:xfrm>
            <a:off x="392112" y="6174567"/>
            <a:ext cx="1890821" cy="435783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Thank you or main title"/>
          <p:cNvSpPr>
            <a:spLocks noGrp="1"/>
          </p:cNvSpPr>
          <p:nvPr>
            <p:ph type="body" sz="quarter" idx="11" hasCustomPrompt="1"/>
          </p:nvPr>
        </p:nvSpPr>
        <p:spPr>
          <a:xfrm>
            <a:off x="514348" y="638629"/>
            <a:ext cx="7178040" cy="2559019"/>
          </a:xfrm>
        </p:spPr>
        <p:txBody>
          <a:bodyPr anchor="b"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closing language</a:t>
            </a:r>
          </a:p>
        </p:txBody>
      </p:sp>
      <p:sp>
        <p:nvSpPr>
          <p:cNvPr id="26" name="Rectangle 25" hidden="1"/>
          <p:cNvSpPr/>
          <p:nvPr userDrawn="1">
            <p:custDataLst>
              <p:tags r:id="rId1"/>
            </p:custDataLst>
          </p:nvPr>
        </p:nvSpPr>
        <p:spPr>
          <a:xfrm>
            <a:off x="304800" y="6084051"/>
            <a:ext cx="2214664" cy="6178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514348" y="3177964"/>
            <a:ext cx="7178040" cy="46491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subhead if needed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3371D1-5D47-41DF-B21D-2FE2CCA0F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5892387"/>
            <a:ext cx="2972564" cy="6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3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F5D3-F04D-40A6-9782-8B2A81D6C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0713E-E5C5-4B4C-BE1A-524A59A80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3A14-23E4-4D50-ABF3-FB1034EB79B4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AC04BC-D6BC-4CEC-A28E-9581C1DD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88593-8B21-4B2A-8AF3-31904C0DE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EC54-FAC3-4223-B558-A6B63CD9CC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6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771F-D94A-48C4-9C8C-85E4503F5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3A14-23E4-4D50-ABF3-FB1034EB79B4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3E48A0-624A-405F-962E-218BECC5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7DCF7-FCC2-4076-9A9D-552C7275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EC54-FAC3-4223-B558-A6B63CD9CC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4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EE28-9C0B-4A26-96B5-B89D6FC4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5D6DE-585D-4034-88AF-62E9E1A7E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D7548-890C-4A5D-A259-26751D516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E4FE0-8579-46AF-BCD1-788B1E26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3A14-23E4-4D50-ABF3-FB1034EB79B4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94FFC-12CC-424D-9002-58472071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0C9A8-5876-407E-87CA-3C72B12B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EC54-FAC3-4223-B558-A6B63CD9CC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3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5B1E-DE76-4BCD-8FF6-C93BCCD9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045DA7-1F5D-40B6-949D-8312731AE4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D1310-28FE-48F5-84CC-47460F048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AEBFA-B85B-46CA-AC4E-13551C684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93A14-23E4-4D50-ABF3-FB1034EB79B4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3F736-3471-4FBB-B37F-1E75CD83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0E809-6875-4670-9137-349643A2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EC54-FAC3-4223-B558-A6B63CD9CC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tags" Target="../tags/tag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image" Target="../media/image2.jp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44B0A8-6EC3-4524-9EC2-E4D2E543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DC8FE-B600-4679-A8AF-735137592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4B9EC-2593-409A-8592-D2474E0B2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93A14-23E4-4D50-ABF3-FB1034EB79B4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0861E-0506-47B7-9E43-48E12C8A7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7029C-2D4C-4788-B564-859183B48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EC54-FAC3-4223-B558-A6B63CD9CC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7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495300" y="0"/>
            <a:ext cx="11315700" cy="107405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"/>
          <p:cNvSpPr>
            <a:spLocks noGrp="1"/>
          </p:cNvSpPr>
          <p:nvPr>
            <p:ph type="body" idx="1"/>
          </p:nvPr>
        </p:nvSpPr>
        <p:spPr bwMode="gray">
          <a:xfrm>
            <a:off x="495300" y="1825625"/>
            <a:ext cx="11315700" cy="4074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19100" y="7039123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BE5BC0BA-3A9E-40C2-862F-B1B8C74974FC}" type="datetime1">
              <a:rPr lang="en-US" smtClean="0"/>
              <a:t>9/28/2021</a:t>
            </a:fld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gray">
          <a:xfrm>
            <a:off x="457200" y="1100666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 bwMode="gray">
          <a:xfrm>
            <a:off x="457200" y="1100666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 bwMode="gray">
          <a:xfrm>
            <a:off x="457200" y="1100666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2CE75-020D-45A1-B141-8BC43E0F6356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6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E70631-2200-435E-8B78-C15380687CB2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6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EB69FDF-A621-430B-ADCC-6492A766DF3E}"/>
              </a:ext>
            </a:extLst>
          </p:cNvPr>
          <p:cNvCxnSpPr>
            <a:cxnSpLocks/>
          </p:cNvCxnSpPr>
          <p:nvPr/>
        </p:nvCxnSpPr>
        <p:spPr bwMode="gray">
          <a:xfrm>
            <a:off x="457200" y="1100666"/>
            <a:ext cx="113538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IO_LOGOPLACEHOLDER#LowerLeftSmallWide" hidden="1"/>
          <p:cNvSpPr/>
          <p:nvPr/>
        </p:nvSpPr>
        <p:spPr>
          <a:xfrm>
            <a:off x="392112" y="6174567"/>
            <a:ext cx="1890821" cy="4357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8" name="empower - DO NOT DELETE!!!" hidden="1"/>
          <p:cNvSpPr/>
          <p:nvPr>
            <p:custDataLst>
              <p:tags r:id="rId42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08C8B57B-BCDA-4101-B4DD-87F49D6D3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5408" y="6448111"/>
            <a:ext cx="539496" cy="23083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901F1369-4AEB-4520-96C0-9F78886180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5" hidden="1"/>
          <p:cNvSpPr txBox="1"/>
          <p:nvPr>
            <p:custDataLst>
              <p:tags r:id="rId43"/>
            </p:custDataLst>
          </p:nvPr>
        </p:nvSpPr>
        <p:spPr>
          <a:xfrm rot="20625550">
            <a:off x="1934612" y="2925786"/>
            <a:ext cx="832277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  <a:spcAft>
                <a:spcPts val="400"/>
              </a:spcAft>
            </a:pPr>
            <a:endParaRPr lang="en-US" sz="6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3825" y="6377403"/>
            <a:ext cx="3730751" cy="3132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US" sz="900">
                <a:solidFill>
                  <a:schemeClr val="accent4"/>
                </a:solidFill>
              </a:defRPr>
            </a:lvl1pPr>
          </a:lstStyle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6D0369-D000-4D87-A130-D9C425A5BFDB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5979287"/>
            <a:ext cx="2895600" cy="62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28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55565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spcAft>
          <a:spcPts val="600"/>
        </a:spcAft>
        <a:buFont typeface="Arial" panose="020B0604020202020204" pitchFamily="34" charset="0"/>
        <a:buChar char="​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3018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​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458788" indent="-230188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indent="-2286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2" pos="3816">
          <p15:clr>
            <a:srgbClr val="FDE53C"/>
          </p15:clr>
        </p15:guide>
        <p15:guide id="73" orient="horz" pos="3720">
          <p15:clr>
            <a:srgbClr val="F26B43"/>
          </p15:clr>
        </p15:guide>
        <p15:guide id="74">
          <p15:clr>
            <a:srgbClr val="F26B43"/>
          </p15:clr>
        </p15:guide>
        <p15:guide id="75" pos="7440">
          <p15:clr>
            <a:srgbClr val="F26B43"/>
          </p15:clr>
        </p15:guide>
        <p15:guide id="76" pos="264">
          <p15:clr>
            <a:srgbClr val="F26B43"/>
          </p15:clr>
        </p15:guide>
        <p15:guide id="77" orient="horz" pos="4080">
          <p15:clr>
            <a:srgbClr val="F26B43"/>
          </p15:clr>
        </p15:guide>
        <p15:guide id="78" pos="312">
          <p15:clr>
            <a:srgbClr val="F26B43"/>
          </p15:clr>
        </p15:guide>
        <p15:guide id="79" orient="horz" pos="240">
          <p15:clr>
            <a:srgbClr val="F26B43"/>
          </p15:clr>
        </p15:guide>
        <p15:guide id="80" orient="horz" pos="360">
          <p15:clr>
            <a:srgbClr val="F26B43"/>
          </p15:clr>
        </p15:guide>
        <p15:guide id="81" orient="horz" pos="696">
          <p15:clr>
            <a:srgbClr val="F26B43"/>
          </p15:clr>
        </p15:guide>
        <p15:guide id="82" orient="horz" pos="2472">
          <p15:clr>
            <a:srgbClr val="F26B43"/>
          </p15:clr>
        </p15:guide>
        <p15:guide id="83" orient="horz" pos="4224">
          <p15:clr>
            <a:srgbClr val="F26B43"/>
          </p15:clr>
        </p15:guide>
        <p15:guide id="84" pos="7392">
          <p15:clr>
            <a:srgbClr val="F26B43"/>
          </p15:clr>
        </p15:guide>
        <p15:guide id="85" pos="3864">
          <p15:clr>
            <a:srgbClr val="FDE53C"/>
          </p15:clr>
        </p15:guide>
        <p15:guide id="86" pos="2688">
          <p15:clr>
            <a:srgbClr val="F26B43"/>
          </p15:clr>
        </p15:guide>
        <p15:guide id="87" pos="4992">
          <p15:clr>
            <a:srgbClr val="F26B43"/>
          </p15:clr>
        </p15:guide>
        <p15:guide id="88" pos="2640">
          <p15:clr>
            <a:srgbClr val="F26B43"/>
          </p15:clr>
        </p15:guide>
        <p15:guide id="89" pos="5040">
          <p15:clr>
            <a:srgbClr val="F26B43"/>
          </p15:clr>
        </p15:guide>
        <p15:guide id="90" orient="horz" pos="2424">
          <p15:clr>
            <a:srgbClr val="F26B43"/>
          </p15:clr>
        </p15:guide>
        <p15:guide id="91" orient="horz" pos="11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cprovider.com/en/resource-library/link-provider-self-service/uhc-on-air.html" TargetMode="External"/><Relationship Id="rId2" Type="http://schemas.openxmlformats.org/officeDocument/2006/relationships/hyperlink" Target="https://www.uhcprovider.com/en/resource-library/training.html" TargetMode="Externa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www.uhcprovider.com/en/prior-auth-advance-notification/prior-auth-app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providerexpres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Outpatient Changes for Contracted Behavioral Health Providers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Prior Authorization Requirement for Community Mental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3072915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672A-07D1-4619-A3E2-4263827B0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authorization process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28C2C-3C76-48EF-B52E-06F31009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7BB15-9481-4CC7-945E-79430AE8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789D9-1F55-44EC-8061-FD01443D32D7}"/>
              </a:ext>
            </a:extLst>
          </p:cNvPr>
          <p:cNvSpPr/>
          <p:nvPr/>
        </p:nvSpPr>
        <p:spPr>
          <a:xfrm>
            <a:off x="3048000" y="1351508"/>
            <a:ext cx="85494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66510"/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The submission process </a:t>
            </a:r>
          </a:p>
          <a:p>
            <a:pPr marR="66510"/>
            <a:endParaRPr lang="en-US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Complete the online request form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Use the “Attesting Individual’s Email Address” to track where request is in the authorization process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If you have checked LINK and have not received a decision within 1 business day from the submission you can contact Provider Services via the Behavioral Health number on the member’s insurance card</a:t>
            </a:r>
            <a:endParaRPr lang="en-US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pic>
        <p:nvPicPr>
          <p:cNvPr id="6" name="Graphic 5" descr="Internet">
            <a:extLst>
              <a:ext uri="{FF2B5EF4-FFF2-40B4-BE49-F238E27FC236}">
                <a16:creationId xmlns:a16="http://schemas.microsoft.com/office/drawing/2014/main" id="{BBA50CEA-8C02-460E-A282-B23C9D644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276" y="1828800"/>
            <a:ext cx="2018489" cy="201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1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B046-2269-4212-B2B5-572FFCE2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authorization process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F42C3-02C8-44FE-A582-DAE414BA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E47CF-E320-4939-BB57-02A26DD2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8875D-C76D-4DBE-957C-3F37E5961A5D}"/>
              </a:ext>
            </a:extLst>
          </p:cNvPr>
          <p:cNvSpPr txBox="1"/>
          <p:nvPr/>
        </p:nvSpPr>
        <p:spPr>
          <a:xfrm>
            <a:off x="1428750" y="1177438"/>
            <a:ext cx="10445908" cy="486287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The review process </a:t>
            </a:r>
            <a:endParaRPr lang="en-US" dirty="0">
              <a:solidFill>
                <a:schemeClr val="accent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Submission information will be reviewed against our current Adverse Benefit Determination (ABD) information. </a:t>
            </a:r>
          </a:p>
          <a:p>
            <a:pPr marL="1200150" lvl="2" indent="-285750">
              <a:buFont typeface="Wingdings" panose="05000000000000000000" pitchFamily="2" charset="2"/>
              <a:buChar char="q"/>
            </a:pPr>
            <a:r>
              <a:rPr lang="en-US" sz="1600" dirty="0"/>
              <a:t>If the service(s) requested has an ABD on file, a Care Advocate will outreach to the provider advising to follow the appeals process </a:t>
            </a:r>
          </a:p>
          <a:p>
            <a:pPr lvl="2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services are deemed medically necessary, the member and the care provider will receive written authorization for those services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additional information is needed to make an authorization determination, a licensed Care Advocate will outreach the requesting provider for additional or clarifying information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If medical necessity is in question or the case would benefit from a Psychologist or Medical Director input, the Care Advocate may refer to a peer reviewer 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Live Peer Reviews are not required; providers may request the determination be made based on the information given to the Care Advocate and/or in the online submission 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endParaRPr lang="en-US" dirty="0"/>
          </a:p>
        </p:txBody>
      </p:sp>
      <p:grpSp>
        <p:nvGrpSpPr>
          <p:cNvPr id="7" name="Group 47">
            <a:extLst>
              <a:ext uri="{FF2B5EF4-FFF2-40B4-BE49-F238E27FC236}">
                <a16:creationId xmlns:a16="http://schemas.microsoft.com/office/drawing/2014/main" id="{67254E02-DC68-4027-926A-3056BC70137E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02244" y="2168977"/>
            <a:ext cx="826506" cy="1087603"/>
            <a:chOff x="809" y="1394"/>
            <a:chExt cx="459" cy="604"/>
          </a:xfrm>
        </p:grpSpPr>
        <p:sp>
          <p:nvSpPr>
            <p:cNvPr id="8" name="Rectangle 48">
              <a:extLst>
                <a:ext uri="{FF2B5EF4-FFF2-40B4-BE49-F238E27FC236}">
                  <a16:creationId xmlns:a16="http://schemas.microsoft.com/office/drawing/2014/main" id="{B4270E34-414D-49B2-A75C-1FD5AB86A3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94" y="1736"/>
              <a:ext cx="312" cy="19"/>
            </a:xfrm>
            <a:prstGeom prst="rect">
              <a:avLst/>
            </a:prstGeom>
            <a:solidFill>
              <a:srgbClr val="88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Rectangle 49">
              <a:extLst>
                <a:ext uri="{FF2B5EF4-FFF2-40B4-BE49-F238E27FC236}">
                  <a16:creationId xmlns:a16="http://schemas.microsoft.com/office/drawing/2014/main" id="{030C7CA8-E3F0-4C42-AF0F-6FD5AE2B1B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94" y="1791"/>
              <a:ext cx="312" cy="19"/>
            </a:xfrm>
            <a:prstGeom prst="rect">
              <a:avLst/>
            </a:prstGeom>
            <a:solidFill>
              <a:srgbClr val="88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Rectangle 50">
              <a:extLst>
                <a:ext uri="{FF2B5EF4-FFF2-40B4-BE49-F238E27FC236}">
                  <a16:creationId xmlns:a16="http://schemas.microsoft.com/office/drawing/2014/main" id="{2DC9D528-E484-49DF-B629-DF1CA10129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94" y="1845"/>
              <a:ext cx="312" cy="19"/>
            </a:xfrm>
            <a:prstGeom prst="rect">
              <a:avLst/>
            </a:prstGeom>
            <a:solidFill>
              <a:srgbClr val="88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Rectangle 51">
              <a:extLst>
                <a:ext uri="{FF2B5EF4-FFF2-40B4-BE49-F238E27FC236}">
                  <a16:creationId xmlns:a16="http://schemas.microsoft.com/office/drawing/2014/main" id="{44D6321A-751C-4358-8B0E-589326D674C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6" y="1590"/>
              <a:ext cx="19" cy="1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52">
              <a:extLst>
                <a:ext uri="{FF2B5EF4-FFF2-40B4-BE49-F238E27FC236}">
                  <a16:creationId xmlns:a16="http://schemas.microsoft.com/office/drawing/2014/main" id="{63C59DBD-0AC0-4EC3-8A3E-4769C3F4E7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91" y="1635"/>
              <a:ext cx="111" cy="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0E353AB7-830B-47A5-8BD4-96736DB237B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9" y="1422"/>
              <a:ext cx="459" cy="576"/>
            </a:xfrm>
            <a:custGeom>
              <a:avLst/>
              <a:gdLst>
                <a:gd name="T0" fmla="*/ 459 w 459"/>
                <a:gd name="T1" fmla="*/ 576 h 576"/>
                <a:gd name="T2" fmla="*/ 0 w 459"/>
                <a:gd name="T3" fmla="*/ 576 h 576"/>
                <a:gd name="T4" fmla="*/ 0 w 459"/>
                <a:gd name="T5" fmla="*/ 0 h 576"/>
                <a:gd name="T6" fmla="*/ 76 w 459"/>
                <a:gd name="T7" fmla="*/ 0 h 576"/>
                <a:gd name="T8" fmla="*/ 76 w 459"/>
                <a:gd name="T9" fmla="*/ 19 h 576"/>
                <a:gd name="T10" fmla="*/ 19 w 459"/>
                <a:gd name="T11" fmla="*/ 19 h 576"/>
                <a:gd name="T12" fmla="*/ 19 w 459"/>
                <a:gd name="T13" fmla="*/ 558 h 576"/>
                <a:gd name="T14" fmla="*/ 440 w 459"/>
                <a:gd name="T15" fmla="*/ 558 h 576"/>
                <a:gd name="T16" fmla="*/ 440 w 459"/>
                <a:gd name="T17" fmla="*/ 19 h 576"/>
                <a:gd name="T18" fmla="*/ 386 w 459"/>
                <a:gd name="T19" fmla="*/ 19 h 576"/>
                <a:gd name="T20" fmla="*/ 386 w 459"/>
                <a:gd name="T21" fmla="*/ 0 h 576"/>
                <a:gd name="T22" fmla="*/ 459 w 459"/>
                <a:gd name="T23" fmla="*/ 0 h 576"/>
                <a:gd name="T24" fmla="*/ 459 w 459"/>
                <a:gd name="T25" fmla="*/ 57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9" h="576">
                  <a:moveTo>
                    <a:pt x="459" y="576"/>
                  </a:moveTo>
                  <a:lnTo>
                    <a:pt x="0" y="576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19"/>
                  </a:lnTo>
                  <a:lnTo>
                    <a:pt x="19" y="19"/>
                  </a:lnTo>
                  <a:lnTo>
                    <a:pt x="19" y="558"/>
                  </a:lnTo>
                  <a:lnTo>
                    <a:pt x="440" y="558"/>
                  </a:lnTo>
                  <a:lnTo>
                    <a:pt x="440" y="19"/>
                  </a:lnTo>
                  <a:lnTo>
                    <a:pt x="386" y="19"/>
                  </a:lnTo>
                  <a:lnTo>
                    <a:pt x="386" y="0"/>
                  </a:lnTo>
                  <a:lnTo>
                    <a:pt x="459" y="0"/>
                  </a:lnTo>
                  <a:lnTo>
                    <a:pt x="459" y="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4">
              <a:extLst>
                <a:ext uri="{FF2B5EF4-FFF2-40B4-BE49-F238E27FC236}">
                  <a16:creationId xmlns:a16="http://schemas.microsoft.com/office/drawing/2014/main" id="{7B21BA3A-450A-46A7-8B21-6C96DEFD6E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76" y="1394"/>
              <a:ext cx="328" cy="83"/>
            </a:xfrm>
            <a:custGeom>
              <a:avLst/>
              <a:gdLst>
                <a:gd name="T0" fmla="*/ 128 w 139"/>
                <a:gd name="T1" fmla="*/ 35 h 35"/>
                <a:gd name="T2" fmla="*/ 11 w 139"/>
                <a:gd name="T3" fmla="*/ 35 h 35"/>
                <a:gd name="T4" fmla="*/ 0 w 139"/>
                <a:gd name="T5" fmla="*/ 23 h 35"/>
                <a:gd name="T6" fmla="*/ 0 w 139"/>
                <a:gd name="T7" fmla="*/ 12 h 35"/>
                <a:gd name="T8" fmla="*/ 11 w 139"/>
                <a:gd name="T9" fmla="*/ 0 h 35"/>
                <a:gd name="T10" fmla="*/ 128 w 139"/>
                <a:gd name="T11" fmla="*/ 0 h 35"/>
                <a:gd name="T12" fmla="*/ 139 w 139"/>
                <a:gd name="T13" fmla="*/ 12 h 35"/>
                <a:gd name="T14" fmla="*/ 139 w 139"/>
                <a:gd name="T15" fmla="*/ 23 h 35"/>
                <a:gd name="T16" fmla="*/ 128 w 139"/>
                <a:gd name="T17" fmla="*/ 35 h 35"/>
                <a:gd name="T18" fmla="*/ 11 w 139"/>
                <a:gd name="T19" fmla="*/ 8 h 35"/>
                <a:gd name="T20" fmla="*/ 8 w 139"/>
                <a:gd name="T21" fmla="*/ 12 h 35"/>
                <a:gd name="T22" fmla="*/ 8 w 139"/>
                <a:gd name="T23" fmla="*/ 23 h 35"/>
                <a:gd name="T24" fmla="*/ 11 w 139"/>
                <a:gd name="T25" fmla="*/ 27 h 35"/>
                <a:gd name="T26" fmla="*/ 128 w 139"/>
                <a:gd name="T27" fmla="*/ 27 h 35"/>
                <a:gd name="T28" fmla="*/ 131 w 139"/>
                <a:gd name="T29" fmla="*/ 23 h 35"/>
                <a:gd name="T30" fmla="*/ 131 w 139"/>
                <a:gd name="T31" fmla="*/ 12 h 35"/>
                <a:gd name="T32" fmla="*/ 128 w 139"/>
                <a:gd name="T33" fmla="*/ 8 h 35"/>
                <a:gd name="T34" fmla="*/ 11 w 139"/>
                <a:gd name="T35" fmla="*/ 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35">
                  <a:moveTo>
                    <a:pt x="128" y="35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5" y="35"/>
                    <a:pt x="0" y="30"/>
                    <a:pt x="0" y="2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4" y="0"/>
                    <a:pt x="139" y="5"/>
                    <a:pt x="139" y="12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30"/>
                    <a:pt x="134" y="35"/>
                    <a:pt x="128" y="35"/>
                  </a:cubicBezTo>
                  <a:close/>
                  <a:moveTo>
                    <a:pt x="11" y="8"/>
                  </a:moveTo>
                  <a:cubicBezTo>
                    <a:pt x="9" y="8"/>
                    <a:pt x="8" y="10"/>
                    <a:pt x="8" y="12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9" y="27"/>
                    <a:pt x="11" y="27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0" y="27"/>
                    <a:pt x="131" y="25"/>
                    <a:pt x="131" y="23"/>
                  </a:cubicBezTo>
                  <a:cubicBezTo>
                    <a:pt x="131" y="12"/>
                    <a:pt x="131" y="12"/>
                    <a:pt x="131" y="12"/>
                  </a:cubicBezTo>
                  <a:cubicBezTo>
                    <a:pt x="131" y="10"/>
                    <a:pt x="130" y="8"/>
                    <a:pt x="128" y="8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rgbClr val="88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94154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B046-2269-4212-B2B5-572FFCE2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authorization process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F42C3-02C8-44FE-A582-DAE414BA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E47CF-E320-4939-BB57-02A26DD2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F1369-4AEB-4520-96C0-9F78886180C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8875D-C76D-4DBE-957C-3F37E5961A5D}"/>
              </a:ext>
            </a:extLst>
          </p:cNvPr>
          <p:cNvSpPr txBox="1"/>
          <p:nvPr/>
        </p:nvSpPr>
        <p:spPr>
          <a:xfrm>
            <a:off x="1927500" y="957713"/>
            <a:ext cx="9672496" cy="40010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review process continued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8772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authorization will be created based on the request or final determination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If a requested service is determined to not meet our level of care guidelines, a letter will be sent including your appeals rights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authorized units are used, requests will be obtained by completing another online submission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Services will be authorized based on our Level of Care Guidelines found on </a:t>
            </a:r>
            <a:r>
              <a:rPr lang="en-US" i="1" dirty="0"/>
              <a:t>providerexpress.com </a:t>
            </a:r>
            <a:r>
              <a:rPr lang="en-US" dirty="0"/>
              <a:t>&gt; Our Network &gt; State-Specific Provider Information &gt; Mississippi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5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5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Freeform 78">
            <a:extLst>
              <a:ext uri="{FF2B5EF4-FFF2-40B4-BE49-F238E27FC236}">
                <a16:creationId xmlns:a16="http://schemas.microsoft.com/office/drawing/2014/main" id="{75049F45-736D-4B92-A189-00E068394AEC}"/>
              </a:ext>
            </a:extLst>
          </p:cNvPr>
          <p:cNvSpPr>
            <a:spLocks/>
          </p:cNvSpPr>
          <p:nvPr/>
        </p:nvSpPr>
        <p:spPr bwMode="gray">
          <a:xfrm>
            <a:off x="1117346" y="2659141"/>
            <a:ext cx="451363" cy="291442"/>
          </a:xfrm>
          <a:custGeom>
            <a:avLst/>
            <a:gdLst>
              <a:gd name="T0" fmla="*/ 110 w 332"/>
              <a:gd name="T1" fmla="*/ 234 h 234"/>
              <a:gd name="T2" fmla="*/ 0 w 332"/>
              <a:gd name="T3" fmla="*/ 123 h 234"/>
              <a:gd name="T4" fmla="*/ 14 w 332"/>
              <a:gd name="T5" fmla="*/ 109 h 234"/>
              <a:gd name="T6" fmla="*/ 110 w 332"/>
              <a:gd name="T7" fmla="*/ 208 h 234"/>
              <a:gd name="T8" fmla="*/ 318 w 332"/>
              <a:gd name="T9" fmla="*/ 0 h 234"/>
              <a:gd name="T10" fmla="*/ 332 w 332"/>
              <a:gd name="T11" fmla="*/ 12 h 234"/>
              <a:gd name="T12" fmla="*/ 110 w 332"/>
              <a:gd name="T13" fmla="*/ 234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2" h="234">
                <a:moveTo>
                  <a:pt x="110" y="234"/>
                </a:moveTo>
                <a:lnTo>
                  <a:pt x="0" y="123"/>
                </a:lnTo>
                <a:lnTo>
                  <a:pt x="14" y="109"/>
                </a:lnTo>
                <a:lnTo>
                  <a:pt x="110" y="208"/>
                </a:lnTo>
                <a:lnTo>
                  <a:pt x="318" y="0"/>
                </a:lnTo>
                <a:lnTo>
                  <a:pt x="332" y="12"/>
                </a:lnTo>
                <a:lnTo>
                  <a:pt x="110" y="23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02">
            <a:extLst>
              <a:ext uri="{FF2B5EF4-FFF2-40B4-BE49-F238E27FC236}">
                <a16:creationId xmlns:a16="http://schemas.microsoft.com/office/drawing/2014/main" id="{2B49A88D-6F43-4F75-AF6A-D03FC85F800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93463" y="2269970"/>
            <a:ext cx="826205" cy="994076"/>
            <a:chOff x="1043" y="1667"/>
            <a:chExt cx="251" cy="302"/>
          </a:xfrm>
        </p:grpSpPr>
        <p:sp>
          <p:nvSpPr>
            <p:cNvPr id="13" name="Freeform 103">
              <a:extLst>
                <a:ext uri="{FF2B5EF4-FFF2-40B4-BE49-F238E27FC236}">
                  <a16:creationId xmlns:a16="http://schemas.microsoft.com/office/drawing/2014/main" id="{8BB6B963-28DF-429B-883B-1D5A99F42CB6}"/>
                </a:ext>
              </a:extLst>
            </p:cNvPr>
            <p:cNvSpPr>
              <a:spLocks/>
            </p:cNvSpPr>
            <p:nvPr/>
          </p:nvSpPr>
          <p:spPr bwMode="gray">
            <a:xfrm>
              <a:off x="1043" y="1667"/>
              <a:ext cx="251" cy="302"/>
            </a:xfrm>
            <a:custGeom>
              <a:avLst/>
              <a:gdLst>
                <a:gd name="T0" fmla="*/ 225 w 225"/>
                <a:gd name="T1" fmla="*/ 302 h 302"/>
                <a:gd name="T2" fmla="*/ 0 w 225"/>
                <a:gd name="T3" fmla="*/ 302 h 302"/>
                <a:gd name="T4" fmla="*/ 0 w 225"/>
                <a:gd name="T5" fmla="*/ 0 h 302"/>
                <a:gd name="T6" fmla="*/ 225 w 225"/>
                <a:gd name="T7" fmla="*/ 0 h 302"/>
                <a:gd name="T8" fmla="*/ 225 w 225"/>
                <a:gd name="T9" fmla="*/ 115 h 302"/>
                <a:gd name="T10" fmla="*/ 215 w 225"/>
                <a:gd name="T11" fmla="*/ 115 h 302"/>
                <a:gd name="T12" fmla="*/ 215 w 225"/>
                <a:gd name="T13" fmla="*/ 9 h 302"/>
                <a:gd name="T14" fmla="*/ 9 w 225"/>
                <a:gd name="T15" fmla="*/ 9 h 302"/>
                <a:gd name="T16" fmla="*/ 9 w 225"/>
                <a:gd name="T17" fmla="*/ 293 h 302"/>
                <a:gd name="T18" fmla="*/ 215 w 225"/>
                <a:gd name="T19" fmla="*/ 293 h 302"/>
                <a:gd name="T20" fmla="*/ 215 w 225"/>
                <a:gd name="T21" fmla="*/ 256 h 302"/>
                <a:gd name="T22" fmla="*/ 225 w 225"/>
                <a:gd name="T23" fmla="*/ 256 h 302"/>
                <a:gd name="T24" fmla="*/ 225 w 225"/>
                <a:gd name="T2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5" h="302">
                  <a:moveTo>
                    <a:pt x="225" y="302"/>
                  </a:moveTo>
                  <a:lnTo>
                    <a:pt x="0" y="302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225" y="115"/>
                  </a:lnTo>
                  <a:lnTo>
                    <a:pt x="215" y="115"/>
                  </a:lnTo>
                  <a:lnTo>
                    <a:pt x="215" y="9"/>
                  </a:lnTo>
                  <a:lnTo>
                    <a:pt x="9" y="9"/>
                  </a:lnTo>
                  <a:lnTo>
                    <a:pt x="9" y="293"/>
                  </a:lnTo>
                  <a:lnTo>
                    <a:pt x="215" y="293"/>
                  </a:lnTo>
                  <a:lnTo>
                    <a:pt x="215" y="256"/>
                  </a:lnTo>
                  <a:lnTo>
                    <a:pt x="225" y="256"/>
                  </a:lnTo>
                  <a:lnTo>
                    <a:pt x="225" y="302"/>
                  </a:lnTo>
                  <a:close/>
                </a:path>
              </a:pathLst>
            </a:custGeom>
            <a:solidFill>
              <a:srgbClr val="88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4">
              <a:extLst>
                <a:ext uri="{FF2B5EF4-FFF2-40B4-BE49-F238E27FC236}">
                  <a16:creationId xmlns:a16="http://schemas.microsoft.com/office/drawing/2014/main" id="{2A5504EC-957D-43C0-87BA-BAAD23FAB0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81" y="1734"/>
              <a:ext cx="74" cy="11"/>
            </a:xfrm>
            <a:prstGeom prst="rect">
              <a:avLst/>
            </a:prstGeom>
            <a:solidFill>
              <a:srgbClr val="88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5">
              <a:extLst>
                <a:ext uri="{FF2B5EF4-FFF2-40B4-BE49-F238E27FC236}">
                  <a16:creationId xmlns:a16="http://schemas.microsoft.com/office/drawing/2014/main" id="{DB1DE56F-841F-4147-82F4-7B36359F91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8" y="1856"/>
              <a:ext cx="81" cy="9"/>
            </a:xfrm>
            <a:prstGeom prst="rect">
              <a:avLst/>
            </a:prstGeom>
            <a:solidFill>
              <a:srgbClr val="88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06">
              <a:extLst>
                <a:ext uri="{FF2B5EF4-FFF2-40B4-BE49-F238E27FC236}">
                  <a16:creationId xmlns:a16="http://schemas.microsoft.com/office/drawing/2014/main" id="{CAA8F5BD-DFE0-458C-B212-58A5088636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8" y="1891"/>
              <a:ext cx="81" cy="10"/>
            </a:xfrm>
            <a:prstGeom prst="rect">
              <a:avLst/>
            </a:prstGeom>
            <a:solidFill>
              <a:srgbClr val="88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7">
              <a:extLst>
                <a:ext uri="{FF2B5EF4-FFF2-40B4-BE49-F238E27FC236}">
                  <a16:creationId xmlns:a16="http://schemas.microsoft.com/office/drawing/2014/main" id="{CFBC42F6-FB5E-4F9C-854A-88A4FCDEC24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78" y="1824"/>
              <a:ext cx="81" cy="11"/>
            </a:xfrm>
            <a:prstGeom prst="rect">
              <a:avLst/>
            </a:prstGeom>
            <a:solidFill>
              <a:srgbClr val="888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2495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B046-2269-4212-B2B5-572FFCE2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authorization process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F42C3-02C8-44FE-A582-DAE414BA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E47CF-E320-4939-BB57-02A26DD2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F1369-4AEB-4520-96C0-9F78886180C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8875D-C76D-4DBE-957C-3F37E5961A5D}"/>
              </a:ext>
            </a:extLst>
          </p:cNvPr>
          <p:cNvSpPr txBox="1"/>
          <p:nvPr/>
        </p:nvSpPr>
        <p:spPr>
          <a:xfrm>
            <a:off x="804009" y="1319280"/>
            <a:ext cx="9617233" cy="458587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200" b="1" dirty="0">
                <a:solidFill>
                  <a:schemeClr val="accent1"/>
                </a:solidFill>
                <a:latin typeface="+mj-lt"/>
              </a:rPr>
              <a:t>Information needed in submitted documentation: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Medical Necessity Reviews will be based on Mississippi Level of Care Guidelines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member clinical presentation will be reviewed, including: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Onset and initial need for the service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Diagnosis including supporting symptoms and behaviors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Risk issues including suicidal or homicidal concerns and substance abuse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Risk plan, if appropriate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Most recent Higher Level of Care Admission, including ER visit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Pertinent history of hospitalizations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Medications including coordination of care with all providers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Functional impairments and abilities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Individual Service Plan (ISP) </a:t>
            </a:r>
          </a:p>
          <a:p>
            <a:pPr lvl="1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5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5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026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B046-2269-4212-B2B5-572FFCE2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authorization process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F42C3-02C8-44FE-A582-DAE414BA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E47CF-E320-4939-BB57-02A26DD2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F1369-4AEB-4520-96C0-9F78886180C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8875D-C76D-4DBE-957C-3F37E5961A5D}"/>
              </a:ext>
            </a:extLst>
          </p:cNvPr>
          <p:cNvSpPr txBox="1"/>
          <p:nvPr/>
        </p:nvSpPr>
        <p:spPr>
          <a:xfrm>
            <a:off x="495300" y="1206402"/>
            <a:ext cx="11379358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Examples of clinical information being assessed: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5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293F50E-13A2-4407-BC2D-6D7B3CEDB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587972"/>
              </p:ext>
            </p:extLst>
          </p:nvPr>
        </p:nvGraphicFramePr>
        <p:xfrm>
          <a:off x="387095" y="1768127"/>
          <a:ext cx="11417809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7809">
                  <a:extLst>
                    <a:ext uri="{9D8B030D-6E8A-4147-A177-3AD203B41FA5}">
                      <a16:colId xmlns:a16="http://schemas.microsoft.com/office/drawing/2014/main" val="1792654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Functional Abilities Over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02283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7871932-91D7-4FD6-BB5E-8CD14D7A8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221167"/>
              </p:ext>
            </p:extLst>
          </p:nvPr>
        </p:nvGraphicFramePr>
        <p:xfrm>
          <a:off x="387095" y="2138967"/>
          <a:ext cx="11417810" cy="458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030">
                  <a:extLst>
                    <a:ext uri="{9D8B030D-6E8A-4147-A177-3AD203B41FA5}">
                      <a16:colId xmlns:a16="http://schemas.microsoft.com/office/drawing/2014/main" val="2743271680"/>
                    </a:ext>
                  </a:extLst>
                </a:gridCol>
                <a:gridCol w="2430094">
                  <a:extLst>
                    <a:ext uri="{9D8B030D-6E8A-4147-A177-3AD203B41FA5}">
                      <a16:colId xmlns:a16="http://schemas.microsoft.com/office/drawing/2014/main" val="2921214891"/>
                    </a:ext>
                  </a:extLst>
                </a:gridCol>
                <a:gridCol w="2283562">
                  <a:extLst>
                    <a:ext uri="{9D8B030D-6E8A-4147-A177-3AD203B41FA5}">
                      <a16:colId xmlns:a16="http://schemas.microsoft.com/office/drawing/2014/main" val="685677925"/>
                    </a:ext>
                  </a:extLst>
                </a:gridCol>
                <a:gridCol w="2283562">
                  <a:extLst>
                    <a:ext uri="{9D8B030D-6E8A-4147-A177-3AD203B41FA5}">
                      <a16:colId xmlns:a16="http://schemas.microsoft.com/office/drawing/2014/main" val="3698837950"/>
                    </a:ext>
                  </a:extLst>
                </a:gridCol>
                <a:gridCol w="2283562">
                  <a:extLst>
                    <a:ext uri="{9D8B030D-6E8A-4147-A177-3AD203B41FA5}">
                      <a16:colId xmlns:a16="http://schemas.microsoft.com/office/drawing/2014/main" val="935615479"/>
                    </a:ext>
                  </a:extLst>
                </a:gridCol>
              </a:tblGrid>
              <a:tr h="572204">
                <a:tc>
                  <a:txBody>
                    <a:bodyPr/>
                    <a:lstStyle/>
                    <a:p>
                      <a:pPr algn="ctr"/>
                      <a:r>
                        <a:rPr lang="en-US" sz="1350" dirty="0"/>
                        <a:t>Functional Areas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50" dirty="0"/>
                        <a:t>Start of Current Service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Progress (Abilities-Centric)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Goal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Intervention Plan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695885"/>
                  </a:ext>
                </a:extLst>
              </a:tr>
              <a:tr h="401641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50" dirty="0"/>
                        <a:t>Work/School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5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50" dirty="0"/>
                        <a:t>Social/Play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5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50" dirty="0"/>
                        <a:t>Family/Relationships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5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50" dirty="0"/>
                        <a:t>Activities of Daily Living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5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50" dirty="0"/>
                        <a:t>Medical/Physical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5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50" dirty="0"/>
                        <a:t>Other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/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What strengths/abilities were present when they started treatment? 	</a:t>
                      </a:r>
                    </a:p>
                    <a:p>
                      <a:pPr marL="115888" indent="-115888"/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What gaps/roadblocks/ barriers were interfering with their potential functioning? </a:t>
                      </a:r>
                    </a:p>
                    <a:p>
                      <a:pPr marL="115888" indent="-115888"/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Were they having any problems in the area of &lt;functional area&gt;? How often did these occur? 	</a:t>
                      </a:r>
                    </a:p>
                    <a:p>
                      <a:pPr marL="115888" indent="-115888"/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Were there concerns from others around them? </a:t>
                      </a:r>
                    </a:p>
                    <a:p>
                      <a:pPr marL="115888" indent="-115888"/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What did the member identify as their abilities and/or concerns? </a:t>
                      </a:r>
                    </a:p>
                    <a:p>
                      <a:pPr marL="115888" indent="-115888"/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What are the member’s medical/behavioral comorbidities? 	</a:t>
                      </a:r>
                    </a:p>
                    <a:p>
                      <a:endParaRPr lang="en-US" sz="125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marR="0" indent="-115888" algn="l"/>
                      <a:r>
                        <a:rPr lang="en-US" sz="1250" b="0" i="0" u="none" strike="noStrike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• How have their abilities improved or changed? </a:t>
                      </a:r>
                    </a:p>
                    <a:p>
                      <a:pPr marL="115888" marR="0" indent="-115888" algn="l"/>
                      <a:r>
                        <a:rPr lang="en-US" sz="1250" b="0" i="0" u="none" strike="noStrike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• How much has this increased or decreased? </a:t>
                      </a:r>
                    </a:p>
                    <a:p>
                      <a:pPr marL="115888" marR="0" indent="-115888" algn="l"/>
                      <a:r>
                        <a:rPr lang="en-US" sz="1250" b="0" i="0" u="none" strike="noStrike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• How has the progress been? Any set-Backs? </a:t>
                      </a:r>
                    </a:p>
                    <a:p>
                      <a:pPr marL="115888" marR="0" indent="-115888" algn="l"/>
                      <a:r>
                        <a:rPr lang="en-US" sz="1250" b="0" i="0" u="none" strike="noStrike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• How are they doing now? </a:t>
                      </a:r>
                    </a:p>
                    <a:p>
                      <a:pPr marL="115888" marR="0" indent="-115888" algn="l"/>
                      <a:r>
                        <a:rPr lang="en-US" sz="1250" b="0" i="0" u="none" strike="noStrike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• Does the member feel like they have made progress? </a:t>
                      </a:r>
                    </a:p>
                    <a:p>
                      <a:pPr marL="115888" marR="0" indent="-115888" algn="l"/>
                      <a:r>
                        <a:rPr lang="en-US" sz="1250" b="0" i="0" u="none" strike="noStrike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• What has helped them to make this progress? </a:t>
                      </a:r>
                    </a:p>
                    <a:p>
                      <a:pPr marL="115888" marR="0" indent="-115888" algn="l"/>
                      <a:r>
                        <a:rPr lang="en-US" sz="1250" b="0" i="0" u="none" strike="noStrike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• What types of interventions have worked well? </a:t>
                      </a:r>
                    </a:p>
                    <a:p>
                      <a:pPr marL="115888" marR="0" indent="-115888" algn="l"/>
                      <a:r>
                        <a:rPr lang="en-US" sz="1250" b="0" i="0" u="none" strike="noStrike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• Are they taking any medications that help? </a:t>
                      </a:r>
                    </a:p>
                    <a:p>
                      <a:pPr marL="115888" marR="0" indent="-115888" algn="l"/>
                      <a:r>
                        <a:rPr lang="en-US" sz="1250" b="0" i="0" u="none" strike="noStrike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• How do they utilize their support system/community supports? </a:t>
                      </a:r>
                    </a:p>
                    <a:p>
                      <a:pPr marL="115888" indent="-115888"/>
                      <a:r>
                        <a:rPr lang="en-US" sz="1250" b="0" i="0" u="none" strike="noStrike" baseline="0" dirty="0">
                          <a:solidFill>
                            <a:schemeClr val="accent3"/>
                          </a:solidFill>
                          <a:latin typeface="+mn-lt"/>
                        </a:rPr>
                        <a:t>• What types of skills are they learning? </a:t>
                      </a:r>
                      <a:endParaRPr lang="en-US" sz="1800" b="0" i="0" u="none" strike="noStrike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/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What do you see as the outcome of this service? </a:t>
                      </a:r>
                    </a:p>
                    <a:p>
                      <a:pPr marL="115888" indent="-115888"/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What abilities does the member want to build and strengthen? </a:t>
                      </a:r>
                    </a:p>
                    <a:p>
                      <a:pPr marL="115888" indent="-115888"/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What do you anticipate the progress will be going forward? </a:t>
                      </a:r>
                    </a:p>
                    <a:p>
                      <a:pPr marL="115888" indent="-115888"/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How long do you anticipate this will take? </a:t>
                      </a:r>
                    </a:p>
                    <a:p>
                      <a:pPr marL="115888" indent="-115888"/>
                      <a:r>
                        <a:rPr lang="en-US" sz="125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• What would you and the member need to see to know the member is ready for a reduction in intensity?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marR="0" indent="-115888" algn="l"/>
                      <a:r>
                        <a:rPr lang="en-US" sz="1250" b="0" i="0" u="none" strike="noStrike" baseline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• What services are being utilized to meet the member’s goal? </a:t>
                      </a:r>
                    </a:p>
                    <a:p>
                      <a:pPr marL="115888" marR="0" indent="-115888" algn="l"/>
                      <a:r>
                        <a:rPr lang="en-US" sz="1250" b="0" i="0" u="none" strike="noStrike" baseline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• What are the specific skills/interventions being taught/implemented? </a:t>
                      </a:r>
                    </a:p>
                    <a:p>
                      <a:pPr marL="115888" marR="0" indent="-115888" algn="l"/>
                      <a:r>
                        <a:rPr lang="en-US" sz="1250" b="0" i="0" u="none" strike="noStrike" baseline="0" dirty="0">
                          <a:solidFill>
                            <a:schemeClr val="accent3"/>
                          </a:solidFill>
                          <a:latin typeface="Arial" panose="020B0604020202020204" pitchFamily="34" charset="0"/>
                        </a:rPr>
                        <a:t>• How is the member engaging in meaningful activities within the community outside of the home?</a:t>
                      </a:r>
                      <a:endParaRPr lang="en-US" sz="1800" b="0" i="0" u="none" strike="noStrike" baseline="0" dirty="0">
                        <a:solidFill>
                          <a:schemeClr val="accent3"/>
                        </a:solidFill>
                        <a:latin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289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52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B046-2269-4212-B2B5-572FFCE2B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authorization process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EF42C3-02C8-44FE-A582-DAE414BA6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5E47CF-E320-4939-BB57-02A26DD2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F1369-4AEB-4520-96C0-9F78886180C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8875D-C76D-4DBE-957C-3F37E5961A5D}"/>
              </a:ext>
            </a:extLst>
          </p:cNvPr>
          <p:cNvSpPr txBox="1"/>
          <p:nvPr/>
        </p:nvSpPr>
        <p:spPr>
          <a:xfrm>
            <a:off x="2257424" y="1367407"/>
            <a:ext cx="9617233" cy="427809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Length of process: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5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 decision will be made within 1 business day of the online submission date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Authorization specifics: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Start date of authorization will be the date of the portal submission or the </a:t>
            </a:r>
            <a:r>
              <a:rPr lang="en-US" dirty="0">
                <a:solidFill>
                  <a:srgbClr val="55565A"/>
                </a:solidFill>
                <a:latin typeface="Arial" panose="020B0604020202020204"/>
              </a:rPr>
              <a:t>requested start date if in the immediate future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5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ensure that your contact information is updated to ensure correct processing of authorization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Authorization status can be checked using the “recovery email” on the request form link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>
                <a:solidFill>
                  <a:srgbClr val="55565A"/>
                </a:solidFill>
                <a:latin typeface="Arial" panose="020B0604020202020204"/>
              </a:rPr>
              <a:t>Authorization information can be viewed via the Prior Authorization and Notification tile on UHCprovider.com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5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5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5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5565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phic 7" descr="Monthly calendar">
            <a:extLst>
              <a:ext uri="{FF2B5EF4-FFF2-40B4-BE49-F238E27FC236}">
                <a16:creationId xmlns:a16="http://schemas.microsoft.com/office/drawing/2014/main" id="{0BC20321-69C1-44F2-B0DA-4605A7332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373" y="2022209"/>
            <a:ext cx="1484245" cy="148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3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B3A77-6F66-46FB-9348-21E6753C5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current with “</a:t>
            </a:r>
            <a:r>
              <a:rPr lang="en-US" i="1" dirty="0"/>
              <a:t>My Practice Info”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32652-C375-474D-B864-215C39AF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73950-ECF6-4EFD-837D-24259579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25F97-B288-4B6D-9252-E5B8F2945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57108"/>
            <a:ext cx="10274807" cy="43853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9D31CF-1975-498D-9EF0-F1A8CDA10561}"/>
              </a:ext>
            </a:extLst>
          </p:cNvPr>
          <p:cNvSpPr/>
          <p:nvPr/>
        </p:nvSpPr>
        <p:spPr>
          <a:xfrm>
            <a:off x="1421009" y="2179026"/>
            <a:ext cx="9349982" cy="781050"/>
          </a:xfrm>
          <a:prstGeom prst="roundRect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Keeping your information up to date ensures that referrals will find you, and that you get reimbursed promptly and accurately.</a:t>
            </a:r>
            <a:endParaRPr lang="en-US" sz="1800" b="0" i="0" u="none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C4D9938B-9D7F-4E59-9967-ABE548557205}"/>
              </a:ext>
            </a:extLst>
          </p:cNvPr>
          <p:cNvSpPr/>
          <p:nvPr/>
        </p:nvSpPr>
        <p:spPr>
          <a:xfrm>
            <a:off x="8753475" y="1695642"/>
            <a:ext cx="484632" cy="477516"/>
          </a:xfrm>
          <a:prstGeom prst="upArrow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D83359-342C-4D75-8031-59913C219609}"/>
              </a:ext>
            </a:extLst>
          </p:cNvPr>
          <p:cNvSpPr txBox="1"/>
          <p:nvPr/>
        </p:nvSpPr>
        <p:spPr>
          <a:xfrm>
            <a:off x="2771775" y="3143619"/>
            <a:ext cx="7810500" cy="289310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b="0" i="0" u="none" baseline="0" dirty="0">
                <a:solidFill>
                  <a:srgbClr val="55565A"/>
                </a:solidFill>
                <a:latin typeface="Arial"/>
              </a:rPr>
              <a:t>Change, and/or modify your address and other demographic information 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endParaRPr lang="en-US" sz="2000" dirty="0">
              <a:solidFill>
                <a:srgbClr val="55565A"/>
              </a:solidFill>
              <a:latin typeface="Arial"/>
            </a:endParaRPr>
          </a:p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endParaRPr lang="en-US" sz="2000" b="0" i="0" u="none" baseline="0" dirty="0">
              <a:solidFill>
                <a:srgbClr val="55565A"/>
              </a:solidFill>
              <a:latin typeface="Arial"/>
            </a:endParaRPr>
          </a:p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b="0" i="0" u="none" baseline="0" dirty="0">
                <a:solidFill>
                  <a:srgbClr val="55565A"/>
                </a:solidFill>
                <a:latin typeface="Arial"/>
              </a:rPr>
              <a:t>Indicate your availability to accept new patients into your practice 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endParaRPr lang="en-US" sz="2000" dirty="0">
              <a:solidFill>
                <a:srgbClr val="55565A"/>
              </a:solidFill>
              <a:latin typeface="Arial"/>
            </a:endParaRPr>
          </a:p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endParaRPr lang="en-US" sz="2000" b="0" i="0" u="none" baseline="0" dirty="0">
              <a:solidFill>
                <a:srgbClr val="55565A"/>
              </a:solidFill>
              <a:latin typeface="Arial"/>
            </a:endParaRPr>
          </a:p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b="0" i="0" u="none" baseline="0" dirty="0">
                <a:solidFill>
                  <a:srgbClr val="55565A"/>
                </a:solidFill>
                <a:latin typeface="Arial"/>
              </a:rPr>
              <a:t>Let us know if you are going to be away for an extende</a:t>
            </a:r>
            <a:r>
              <a:rPr lang="en-US" sz="2000" dirty="0">
                <a:solidFill>
                  <a:srgbClr val="55565A"/>
                </a:solidFill>
                <a:latin typeface="Arial"/>
              </a:rPr>
              <a:t>d period-of-time</a:t>
            </a:r>
            <a:endParaRPr lang="en-US" sz="2000" b="0" i="0" u="none" baseline="0" dirty="0">
              <a:solidFill>
                <a:srgbClr val="55565A"/>
              </a:solidFill>
              <a:latin typeface="Arial"/>
            </a:endParaRPr>
          </a:p>
        </p:txBody>
      </p:sp>
      <p:pic>
        <p:nvPicPr>
          <p:cNvPr id="11" name="Graphic 10" descr="Checklist RTL">
            <a:extLst>
              <a:ext uri="{FF2B5EF4-FFF2-40B4-BE49-F238E27FC236}">
                <a16:creationId xmlns:a16="http://schemas.microsoft.com/office/drawing/2014/main" id="{0167F83A-F494-4FA6-8D86-A361A446F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7375" y="3065648"/>
            <a:ext cx="914400" cy="914400"/>
          </a:xfrm>
          <a:prstGeom prst="rect">
            <a:avLst/>
          </a:prstGeom>
        </p:spPr>
      </p:pic>
      <p:pic>
        <p:nvPicPr>
          <p:cNvPr id="13" name="Graphic 12" descr="Group of women">
            <a:extLst>
              <a:ext uri="{FF2B5EF4-FFF2-40B4-BE49-F238E27FC236}">
                <a16:creationId xmlns:a16="http://schemas.microsoft.com/office/drawing/2014/main" id="{009F4EB5-797D-4AA6-82FF-26518F03A3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7375" y="4170633"/>
            <a:ext cx="914400" cy="914400"/>
          </a:xfrm>
          <a:prstGeom prst="rect">
            <a:avLst/>
          </a:prstGeom>
        </p:spPr>
      </p:pic>
      <p:pic>
        <p:nvPicPr>
          <p:cNvPr id="15" name="Graphic 14" descr="Walk">
            <a:extLst>
              <a:ext uri="{FF2B5EF4-FFF2-40B4-BE49-F238E27FC236}">
                <a16:creationId xmlns:a16="http://schemas.microsoft.com/office/drawing/2014/main" id="{7334D506-32D7-4899-A281-6EDD0BBD4D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7375" y="51036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1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D3526B-0389-46EF-A625-475B5391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1EBC0-3071-4A97-A6FA-8D4AE54F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F1369-4AEB-4520-96C0-9F78886180C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3FEC2-C62B-4AD9-870C-F4C00E65F608}"/>
              </a:ext>
            </a:extLst>
          </p:cNvPr>
          <p:cNvSpPr txBox="1"/>
          <p:nvPr/>
        </p:nvSpPr>
        <p:spPr>
          <a:xfrm>
            <a:off x="694481" y="2939970"/>
            <a:ext cx="997737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Accessing Your Prior Authorization</a:t>
            </a:r>
          </a:p>
        </p:txBody>
      </p:sp>
    </p:spTree>
    <p:extLst>
      <p:ext uri="{BB962C8B-B14F-4D97-AF65-F5344CB8AC3E}">
        <p14:creationId xmlns:p14="http://schemas.microsoft.com/office/powerpoint/2010/main" val="1820022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177F32-EEBD-4F17-B40D-53CA3A337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89" y="952500"/>
            <a:ext cx="7178221" cy="2166159"/>
          </a:xfrm>
        </p:spPr>
        <p:txBody>
          <a:bodyPr/>
          <a:lstStyle/>
          <a:p>
            <a:r>
              <a:rPr lang="en-US" dirty="0"/>
              <a:t>UnitedHealthcare Provider Website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245EC7-7F7C-452E-A161-7D669439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49" y="3428999"/>
            <a:ext cx="7178221" cy="247650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UHCprovider.com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Prior Authorization and Notification Tool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1B4A6-D6D3-4815-839B-E2C8EE68D5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2250" y="6448425"/>
            <a:ext cx="539750" cy="230188"/>
          </a:xfrm>
        </p:spPr>
        <p:txBody>
          <a:bodyPr/>
          <a:lstStyle/>
          <a:p>
            <a:fld id="{901F1369-4AEB-4520-96C0-9F78886180C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D3AAC-7218-46A0-99CC-15532A4073C0}"/>
              </a:ext>
            </a:extLst>
          </p:cNvPr>
          <p:cNvSpPr txBox="1"/>
          <p:nvPr/>
        </p:nvSpPr>
        <p:spPr>
          <a:xfrm>
            <a:off x="8005665" y="0"/>
            <a:ext cx="4186335" cy="7017306"/>
          </a:xfrm>
          <a:prstGeom prst="rect">
            <a:avLst/>
          </a:prstGeom>
          <a:solidFill>
            <a:srgbClr val="091A63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104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D44C76-1707-46CA-915B-AB32F11D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Accessing your prior authorizations online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7EFA330-AD72-4F31-82A3-5BD2567E36CF}"/>
              </a:ext>
            </a:extLst>
          </p:cNvPr>
          <p:cNvGrpSpPr/>
          <p:nvPr/>
        </p:nvGrpSpPr>
        <p:grpSpPr>
          <a:xfrm>
            <a:off x="825310" y="1753445"/>
            <a:ext cx="5070313" cy="3653932"/>
            <a:chOff x="247651" y="1973977"/>
            <a:chExt cx="4367577" cy="263937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553C74B-706A-4ED7-BEF9-4CE5DDCDE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1" y="1973977"/>
              <a:ext cx="4367577" cy="263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 descr="C:\Users\kbroder1\Desktop\Capture.PNG">
              <a:extLst>
                <a:ext uri="{FF2B5EF4-FFF2-40B4-BE49-F238E27FC236}">
                  <a16:creationId xmlns:a16="http://schemas.microsoft.com/office/drawing/2014/main" id="{6DEA51C5-55DD-42A8-BDFE-6313D56090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55"/>
            <a:stretch/>
          </p:blipFill>
          <p:spPr bwMode="auto">
            <a:xfrm>
              <a:off x="801685" y="2174875"/>
              <a:ext cx="3275015" cy="2066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86558C74-3785-4DBA-92EB-70D994F1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378" y="1753444"/>
            <a:ext cx="5274733" cy="365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B0777FD-EE7A-4DDC-BD2F-C4F3D417230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16" y="1954343"/>
            <a:ext cx="3948761" cy="30579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B74C3E-1240-4C10-868F-DC573F7D9B8C}"/>
              </a:ext>
            </a:extLst>
          </p:cNvPr>
          <p:cNvSpPr txBox="1"/>
          <p:nvPr/>
        </p:nvSpPr>
        <p:spPr>
          <a:xfrm>
            <a:off x="2402575" y="5495287"/>
            <a:ext cx="1915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sz="1600" b="1" dirty="0">
                <a:solidFill>
                  <a:srgbClr val="00B0F0"/>
                </a:solidFill>
              </a:rPr>
              <a:t>UHCprovider.com</a:t>
            </a:r>
          </a:p>
        </p:txBody>
      </p:sp>
      <p:sp>
        <p:nvSpPr>
          <p:cNvPr id="13" name="Right Arrow 17">
            <a:extLst>
              <a:ext uri="{FF2B5EF4-FFF2-40B4-BE49-F238E27FC236}">
                <a16:creationId xmlns:a16="http://schemas.microsoft.com/office/drawing/2014/main" id="{EE03E5F2-B79B-4F9A-B8B7-0AC923CAAE14}"/>
              </a:ext>
            </a:extLst>
          </p:cNvPr>
          <p:cNvSpPr/>
          <p:nvPr/>
        </p:nvSpPr>
        <p:spPr>
          <a:xfrm>
            <a:off x="5782733" y="5626953"/>
            <a:ext cx="626533" cy="206888"/>
          </a:xfrm>
          <a:prstGeom prst="rightArrow">
            <a:avLst/>
          </a:prstGeom>
          <a:solidFill>
            <a:srgbClr val="00A8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7E85E9-455E-4205-B4DF-B4BB0F4F5D5E}"/>
              </a:ext>
            </a:extLst>
          </p:cNvPr>
          <p:cNvSpPr txBox="1"/>
          <p:nvPr/>
        </p:nvSpPr>
        <p:spPr>
          <a:xfrm>
            <a:off x="8274027" y="5495287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  <a:buClr>
                <a:schemeClr val="accent3"/>
              </a:buClr>
            </a:pPr>
            <a:r>
              <a:rPr lang="en-US" sz="1600" b="1" dirty="0">
                <a:solidFill>
                  <a:srgbClr val="00B0F0"/>
                </a:solidFill>
              </a:rPr>
              <a:t>Link Log-In</a:t>
            </a:r>
          </a:p>
        </p:txBody>
      </p:sp>
    </p:spTree>
    <p:extLst>
      <p:ext uri="{BB962C8B-B14F-4D97-AF65-F5344CB8AC3E}">
        <p14:creationId xmlns:p14="http://schemas.microsoft.com/office/powerpoint/2010/main" val="255477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68F244-010C-4D0C-86C1-314E5D2D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Today’s Speaker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6762A2-53F8-4E75-BA82-6057CC2486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5"/>
          <a:stretch/>
        </p:blipFill>
        <p:spPr>
          <a:xfrm flipH="1">
            <a:off x="1364445" y="1203960"/>
            <a:ext cx="9463110" cy="46928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0F8306E-91F3-4FD5-9019-780457C5BD31}"/>
              </a:ext>
            </a:extLst>
          </p:cNvPr>
          <p:cNvSpPr/>
          <p:nvPr/>
        </p:nvSpPr>
        <p:spPr>
          <a:xfrm>
            <a:off x="1364445" y="1203960"/>
            <a:ext cx="9726480" cy="4692833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alpha val="99000"/>
                </a:schemeClr>
              </a:gs>
              <a:gs pos="67000">
                <a:schemeClr val="bg1">
                  <a:lumMod val="8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9B51A1-A61E-4273-BF30-F9A5EC568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775" y="1380503"/>
            <a:ext cx="2028825" cy="20562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880953-EB64-46D2-A9DE-B507703C1EEE}"/>
              </a:ext>
            </a:extLst>
          </p:cNvPr>
          <p:cNvSpPr txBox="1"/>
          <p:nvPr/>
        </p:nvSpPr>
        <p:spPr>
          <a:xfrm>
            <a:off x="1422301" y="3607857"/>
            <a:ext cx="3069771" cy="6422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b="1" i="0" u="none" baseline="0" dirty="0">
                <a:solidFill>
                  <a:srgbClr val="E87722"/>
                </a:solidFill>
                <a:latin typeface="Arial"/>
              </a:rPr>
              <a:t>Erin Breuleux, LPC</a:t>
            </a:r>
          </a:p>
          <a:p>
            <a:pPr algn="ctr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b="1" dirty="0">
                <a:solidFill>
                  <a:srgbClr val="E87722"/>
                </a:solidFill>
                <a:latin typeface="Arial"/>
              </a:rPr>
              <a:t>Clinical Program Manager</a:t>
            </a:r>
            <a:endParaRPr lang="en-US" b="1" i="0" u="none" baseline="0" dirty="0">
              <a:solidFill>
                <a:srgbClr val="E8772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044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F21A-3F5A-4F8D-8FB3-91DAA9644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LINK Dashboard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43C24-19AE-4E7F-8BBC-A93B246F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6284C-C067-4DA1-B173-330AA432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146CB79-46E5-4F80-8E4D-5DF56B358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47" y="1191295"/>
            <a:ext cx="8082843" cy="4713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799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5448C-7F1B-48AA-BF52-8F830C04D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Accessing your prior authorizations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D45BFE-3A5D-41A5-B11A-03FB01C30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B295F-DCED-40E8-A45D-C0B383AC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66851A-DF45-403E-A2B1-C9BACD343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20" y="1216518"/>
            <a:ext cx="8291059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443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6C61-F43E-476B-8516-0F3C794E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Accessing your prior authorizations cont.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DF92FE-0DDB-4F7B-81B5-893F711A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81777-DA0D-42F2-B36A-3BF6ECE1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1F8935-BC54-4E51-B5DD-88EC51EF6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70" y="1214049"/>
            <a:ext cx="8291059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2D263D4-66A4-42BD-A972-149B99D093EF}"/>
              </a:ext>
            </a:extLst>
          </p:cNvPr>
          <p:cNvCxnSpPr/>
          <p:nvPr/>
        </p:nvCxnSpPr>
        <p:spPr>
          <a:xfrm>
            <a:off x="3243943" y="2674775"/>
            <a:ext cx="6096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>
            <a:extLst>
              <a:ext uri="{FF2B5EF4-FFF2-40B4-BE49-F238E27FC236}">
                <a16:creationId xmlns:a16="http://schemas.microsoft.com/office/drawing/2014/main" id="{216A19FB-3D9D-4E80-963E-7F8725C939A1}"/>
              </a:ext>
            </a:extLst>
          </p:cNvPr>
          <p:cNvSpPr/>
          <p:nvPr/>
        </p:nvSpPr>
        <p:spPr>
          <a:xfrm>
            <a:off x="4057650" y="2839617"/>
            <a:ext cx="4191000" cy="1524000"/>
          </a:xfrm>
          <a:prstGeom prst="frame">
            <a:avLst>
              <a:gd name="adj1" fmla="val 31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0BC112-65E1-4F02-B506-2A81709B5D19}"/>
              </a:ext>
            </a:extLst>
          </p:cNvPr>
          <p:cNvCxnSpPr/>
          <p:nvPr/>
        </p:nvCxnSpPr>
        <p:spPr>
          <a:xfrm>
            <a:off x="3243943" y="3600062"/>
            <a:ext cx="6096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E61DE2D-F88B-4B54-865E-0B55F7F77AE6}"/>
              </a:ext>
            </a:extLst>
          </p:cNvPr>
          <p:cNvCxnSpPr/>
          <p:nvPr/>
        </p:nvCxnSpPr>
        <p:spPr>
          <a:xfrm>
            <a:off x="3144416" y="4825482"/>
            <a:ext cx="6096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ame 11">
            <a:extLst>
              <a:ext uri="{FF2B5EF4-FFF2-40B4-BE49-F238E27FC236}">
                <a16:creationId xmlns:a16="http://schemas.microsoft.com/office/drawing/2014/main" id="{0E8DADE1-CCD8-4EF7-A052-70ABBB9BBC0E}"/>
              </a:ext>
            </a:extLst>
          </p:cNvPr>
          <p:cNvSpPr/>
          <p:nvPr/>
        </p:nvSpPr>
        <p:spPr>
          <a:xfrm>
            <a:off x="3754016" y="4407937"/>
            <a:ext cx="1600200" cy="914400"/>
          </a:xfrm>
          <a:prstGeom prst="frame">
            <a:avLst>
              <a:gd name="adj1" fmla="val 6007"/>
            </a:avLst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B0D9-4DD0-4F8F-8043-9D0ACE31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Accessing your prior authorizations cont.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4CD6D3-322A-4E41-BDAF-67D28AA9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389BD-5A4F-457E-9330-CF825534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4848471-9DE1-485C-8930-C1E28948E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20" y="1216519"/>
            <a:ext cx="8291059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52A920-90F7-4858-8101-4A9AD9BB73B9}"/>
              </a:ext>
            </a:extLst>
          </p:cNvPr>
          <p:cNvCxnSpPr/>
          <p:nvPr/>
        </p:nvCxnSpPr>
        <p:spPr>
          <a:xfrm flipH="1">
            <a:off x="4990323" y="4925008"/>
            <a:ext cx="60960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A23356F-40EE-4D91-A2D8-E5BF632AAEA0}"/>
              </a:ext>
            </a:extLst>
          </p:cNvPr>
          <p:cNvCxnSpPr/>
          <p:nvPr/>
        </p:nvCxnSpPr>
        <p:spPr>
          <a:xfrm>
            <a:off x="3048001" y="4925008"/>
            <a:ext cx="609600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9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4A8DD-7E0D-4CE2-9F45-6B1E2FB1A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Accessing your prior authorizations cont.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618C4-1012-42C1-994B-7907D11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7518F-88F7-479B-AE61-BB9EF59C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A430C4F-E3F0-4A18-BC08-65817DA00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319" y="1190761"/>
            <a:ext cx="9405257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785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0C4D-BA1E-4C32-AAC3-551D4F35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Accessing your prior authorizations cont.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0CCC86-8CD5-49BD-8862-7EC26EF8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62E25-F368-43A4-9C85-F126B6F9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875B6C8-FB98-4B80-8A7E-D3DCCD77A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17" y="1177881"/>
            <a:ext cx="9283959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D311B4B-13A3-4FD2-8674-A75D127C9CC3}"/>
              </a:ext>
            </a:extLst>
          </p:cNvPr>
          <p:cNvCxnSpPr/>
          <p:nvPr/>
        </p:nvCxnSpPr>
        <p:spPr>
          <a:xfrm>
            <a:off x="2721430" y="2542592"/>
            <a:ext cx="4572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B214E3-1404-4C54-9A5D-81AEBA8915D0}"/>
              </a:ext>
            </a:extLst>
          </p:cNvPr>
          <p:cNvCxnSpPr/>
          <p:nvPr/>
        </p:nvCxnSpPr>
        <p:spPr>
          <a:xfrm>
            <a:off x="2721430" y="4925008"/>
            <a:ext cx="457200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2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1E71C-5B2E-4321-82C3-0BF48265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Prior Authorization and Notification Tool Resources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9433DF-7716-4EC9-97EC-E5275C39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200E0-E8A5-4005-B315-99FD0FEE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81AC2-0371-4E37-84BF-6AC6A01F5B25}"/>
              </a:ext>
            </a:extLst>
          </p:cNvPr>
          <p:cNvSpPr/>
          <p:nvPr/>
        </p:nvSpPr>
        <p:spPr>
          <a:xfrm>
            <a:off x="668694" y="1376891"/>
            <a:ext cx="1003588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A8F7"/>
              </a:buClr>
              <a:defRPr/>
            </a:pPr>
            <a:r>
              <a:rPr lang="en-US" b="1" dirty="0">
                <a:solidFill>
                  <a:srgbClr val="00B0F0"/>
                </a:solidFill>
              </a:rPr>
              <a:t>Live training session</a:t>
            </a:r>
          </a:p>
          <a:p>
            <a:pPr lvl="0">
              <a:spcAft>
                <a:spcPts val="600"/>
              </a:spcAft>
              <a:buClr>
                <a:srgbClr val="00B0F0"/>
              </a:buClr>
              <a:defRPr/>
            </a:pPr>
            <a:r>
              <a:rPr lang="en-US" b="1" dirty="0">
                <a:solidFill>
                  <a:srgbClr val="4D4D4D"/>
                </a:solidFill>
              </a:rPr>
              <a:t>UHCprovider.com</a:t>
            </a:r>
            <a:r>
              <a:rPr lang="en-US" dirty="0">
                <a:solidFill>
                  <a:srgbClr val="4D4D4D"/>
                </a:solidFill>
              </a:rPr>
              <a:t> &gt; Menu &gt; Resource Library &gt; Training &gt; </a:t>
            </a:r>
            <a:r>
              <a:rPr lang="en-US" dirty="0">
                <a:solidFill>
                  <a:srgbClr val="4D4D4D"/>
                </a:solidFill>
                <a:hlinkClick r:id="rId2"/>
              </a:rPr>
              <a:t>Prior Authorization and Notification Overview</a:t>
            </a:r>
            <a:endParaRPr lang="en-US" b="1" dirty="0">
              <a:solidFill>
                <a:srgbClr val="00B0F0"/>
              </a:solidFill>
            </a:endParaRPr>
          </a:p>
          <a:p>
            <a:pPr lvl="0">
              <a:spcAft>
                <a:spcPts val="600"/>
              </a:spcAft>
              <a:buClr>
                <a:srgbClr val="00A8F7"/>
              </a:buClr>
              <a:defRPr/>
            </a:pPr>
            <a:endParaRPr lang="en-US" b="1" dirty="0">
              <a:solidFill>
                <a:srgbClr val="00B0F0"/>
              </a:solidFill>
            </a:endParaRPr>
          </a:p>
          <a:p>
            <a:pPr lvl="0">
              <a:spcAft>
                <a:spcPts val="600"/>
              </a:spcAft>
              <a:buClr>
                <a:srgbClr val="00A8F7"/>
              </a:buClr>
              <a:defRPr/>
            </a:pPr>
            <a:r>
              <a:rPr lang="en-US" b="1" dirty="0">
                <a:solidFill>
                  <a:srgbClr val="00B0F0"/>
                </a:solidFill>
              </a:rPr>
              <a:t>UHC On Air</a:t>
            </a:r>
          </a:p>
          <a:p>
            <a:pPr marL="176213" lvl="0" indent="-176213"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D4D4D"/>
                </a:solidFill>
              </a:rPr>
              <a:t>UHCprovider.com</a:t>
            </a:r>
            <a:r>
              <a:rPr lang="en-US" dirty="0">
                <a:solidFill>
                  <a:srgbClr val="4D4D4D"/>
                </a:solidFill>
              </a:rPr>
              <a:t> &gt; Menu &gt; Resource Library &gt; </a:t>
            </a:r>
            <a:r>
              <a:rPr lang="en-US" dirty="0">
                <a:solidFill>
                  <a:srgbClr val="4D4D4D"/>
                </a:solidFill>
                <a:hlinkClick r:id="rId3"/>
              </a:rPr>
              <a:t>UHC On Air</a:t>
            </a:r>
            <a:endParaRPr lang="en-US" dirty="0">
              <a:solidFill>
                <a:srgbClr val="4D4D4D"/>
              </a:solidFill>
            </a:endParaRPr>
          </a:p>
          <a:p>
            <a:pPr lvl="0">
              <a:spcAft>
                <a:spcPts val="600"/>
              </a:spcAft>
              <a:buClr>
                <a:srgbClr val="00A8F7"/>
              </a:buClr>
              <a:defRPr/>
            </a:pPr>
            <a:endParaRPr lang="en-US" b="1" dirty="0">
              <a:solidFill>
                <a:srgbClr val="00B0F0"/>
              </a:solidFill>
            </a:endParaRPr>
          </a:p>
          <a:p>
            <a:pPr lvl="0">
              <a:spcAft>
                <a:spcPts val="600"/>
              </a:spcAft>
              <a:buClr>
                <a:srgbClr val="00A8F7"/>
              </a:buClr>
              <a:defRPr/>
            </a:pPr>
            <a:r>
              <a:rPr lang="en-US" b="1" dirty="0">
                <a:solidFill>
                  <a:srgbClr val="00B0F0"/>
                </a:solidFill>
              </a:rPr>
              <a:t>Other training resources</a:t>
            </a:r>
          </a:p>
          <a:p>
            <a:pPr marL="176213" lvl="0" indent="-176213"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4D4D4D"/>
                </a:solidFill>
              </a:rPr>
              <a:t>UHCprovider.com</a:t>
            </a:r>
            <a:r>
              <a:rPr lang="en-US" dirty="0">
                <a:solidFill>
                  <a:srgbClr val="4D4D4D"/>
                </a:solidFill>
              </a:rPr>
              <a:t> &gt; Menu &gt; Prior Authorization and Notification &gt; </a:t>
            </a:r>
            <a:r>
              <a:rPr lang="en-US" dirty="0">
                <a:solidFill>
                  <a:srgbClr val="4D4D4D"/>
                </a:solidFill>
                <a:hlinkClick r:id="rId4"/>
              </a:rPr>
              <a:t>Prior Authorization and Notification Tool</a:t>
            </a:r>
            <a:r>
              <a:rPr lang="en-US" dirty="0">
                <a:solidFill>
                  <a:srgbClr val="4D4D4D"/>
                </a:solidFill>
              </a:rPr>
              <a:t> &gt; Quick Reference Guides, Videos and Training Tools</a:t>
            </a:r>
          </a:p>
        </p:txBody>
      </p:sp>
    </p:spTree>
    <p:extLst>
      <p:ext uri="{BB962C8B-B14F-4D97-AF65-F5344CB8AC3E}">
        <p14:creationId xmlns:p14="http://schemas.microsoft.com/office/powerpoint/2010/main" val="31769249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1C13-677B-419C-BEDC-9EB341C41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Frequently Asked Questions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85C3D-7E95-4F94-9550-02495C4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41FE9-B57D-4FB8-95E2-D9127B31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EAA5299C-036A-4500-9FD7-31D01524E62E}"/>
              </a:ext>
            </a:extLst>
          </p:cNvPr>
          <p:cNvSpPr txBox="1">
            <a:spLocks/>
          </p:cNvSpPr>
          <p:nvPr/>
        </p:nvSpPr>
        <p:spPr bwMode="gray">
          <a:xfrm>
            <a:off x="457200" y="1354138"/>
            <a:ext cx="8401050" cy="335734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9B26C-7BF7-4707-AF27-7FC84F3A1B36}"/>
              </a:ext>
            </a:extLst>
          </p:cNvPr>
          <p:cNvSpPr txBox="1"/>
          <p:nvPr/>
        </p:nvSpPr>
        <p:spPr>
          <a:xfrm>
            <a:off x="802433" y="1277669"/>
            <a:ext cx="10462975" cy="13542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b="1" i="0" u="none" baseline="0" dirty="0">
                <a:solidFill>
                  <a:srgbClr val="E87722"/>
                </a:solidFill>
                <a:latin typeface="Arial"/>
              </a:rPr>
              <a:t>Where do I submit my authorization requests for ACT, ICORT and TCM/Wraparound?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65A"/>
                </a:solidFill>
                <a:latin typeface="Arial"/>
              </a:rPr>
              <a:t>The Mississippi page of Provider Express</a:t>
            </a:r>
          </a:p>
          <a:p>
            <a:pPr lvl="1">
              <a:lnSpc>
                <a:spcPct val="90000"/>
              </a:lnSpc>
              <a:spcAft>
                <a:spcPts val="400"/>
              </a:spcAft>
            </a:pPr>
            <a:endParaRPr lang="en-US" sz="1600" dirty="0">
              <a:solidFill>
                <a:srgbClr val="55565A"/>
              </a:solidFill>
              <a:latin typeface="Arial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b="0" i="0" u="none" baseline="0" dirty="0">
                <a:solidFill>
                  <a:srgbClr val="55565A"/>
                </a:solidFill>
                <a:latin typeface="Arial"/>
              </a:rPr>
              <a:t>T</a:t>
            </a:r>
            <a:r>
              <a:rPr lang="en-US" sz="1600" dirty="0">
                <a:solidFill>
                  <a:srgbClr val="55565A"/>
                </a:solidFill>
                <a:latin typeface="Arial"/>
              </a:rPr>
              <a:t>o access the request form, go to: providerexpress.com &gt; Our Network &gt; State Specific Provider Information &gt; Mississippi &gt; Authorization Templates &gt; STEM Outpatient Authorization Form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3478A-4366-4F5F-9715-41AC4C2641EA}"/>
              </a:ext>
            </a:extLst>
          </p:cNvPr>
          <p:cNvSpPr txBox="1"/>
          <p:nvPr/>
        </p:nvSpPr>
        <p:spPr>
          <a:xfrm>
            <a:off x="802433" y="2901820"/>
            <a:ext cx="10462975" cy="13542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b="1" i="0" u="none" baseline="0" dirty="0">
                <a:solidFill>
                  <a:srgbClr val="E87722"/>
                </a:solidFill>
                <a:latin typeface="Arial"/>
              </a:rPr>
              <a:t>Where do I check online for my authorizations?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65A"/>
                </a:solidFill>
                <a:latin typeface="Arial"/>
              </a:rPr>
              <a:t>LINK on UHCprovider.com</a:t>
            </a:r>
          </a:p>
          <a:p>
            <a:pPr marL="285750" indent="-285750"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600" b="0" i="0" u="none" baseline="0" dirty="0">
              <a:solidFill>
                <a:srgbClr val="55565A"/>
              </a:solidFill>
              <a:latin typeface="Arial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65A"/>
                </a:solidFill>
                <a:latin typeface="Arial"/>
              </a:rPr>
              <a:t>To access the Prior Authorization and Notification Tool go to: UHCprovider.com &gt; LINK &gt; Sign In: With your Optum ID and Password &gt; Prior Authorization and Notification Tool</a:t>
            </a:r>
            <a:endParaRPr lang="en-US" sz="1600" b="0" i="0" u="none" baseline="0" dirty="0">
              <a:solidFill>
                <a:srgbClr val="55565A"/>
              </a:solidFill>
              <a:latin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615D99-0762-437D-A765-2F87DBF4E0C7}"/>
              </a:ext>
            </a:extLst>
          </p:cNvPr>
          <p:cNvSpPr txBox="1"/>
          <p:nvPr/>
        </p:nvSpPr>
        <p:spPr>
          <a:xfrm>
            <a:off x="802433" y="4497355"/>
            <a:ext cx="10462975" cy="58682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1600" b="1" i="0" u="none" baseline="0" dirty="0">
                <a:solidFill>
                  <a:srgbClr val="E87722"/>
                </a:solidFill>
                <a:latin typeface="Arial"/>
              </a:rPr>
              <a:t>If I am having trouble viewing my authorization online, who do I contact?</a:t>
            </a: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5565A"/>
                </a:solidFill>
                <a:latin typeface="Arial"/>
              </a:rPr>
              <a:t>Technical Assistance: </a:t>
            </a:r>
            <a:r>
              <a:rPr lang="en-US" sz="1600" dirty="0">
                <a:solidFill>
                  <a:schemeClr val="tx1"/>
                </a:solidFill>
              </a:rPr>
              <a:t>https://www.uhcprovider.com/en/contact-us/technical-assistance.html</a:t>
            </a:r>
          </a:p>
        </p:txBody>
      </p:sp>
    </p:spTree>
    <p:extLst>
      <p:ext uri="{BB962C8B-B14F-4D97-AF65-F5344CB8AC3E}">
        <p14:creationId xmlns:p14="http://schemas.microsoft.com/office/powerpoint/2010/main" val="129993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99A6-4F35-439C-95DD-8177C5BF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Frequently Asked Questions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AEA651-50CD-485D-99FB-9857F48B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A4300F-C422-44CC-8EF6-0373A93A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740F20-A8C3-4350-84F1-AABA4F7EA7F2}"/>
              </a:ext>
            </a:extLst>
          </p:cNvPr>
          <p:cNvSpPr txBox="1"/>
          <p:nvPr/>
        </p:nvSpPr>
        <p:spPr>
          <a:xfrm>
            <a:off x="746450" y="1343608"/>
            <a:ext cx="10307832" cy="17933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b="1" i="0" u="none" baseline="0" dirty="0">
                <a:solidFill>
                  <a:srgbClr val="E87722"/>
                </a:solidFill>
                <a:latin typeface="Arial"/>
              </a:rPr>
              <a:t>Is the submission process the same for ACT, ICORT</a:t>
            </a:r>
            <a:r>
              <a:rPr lang="en-US" b="1" dirty="0">
                <a:solidFill>
                  <a:srgbClr val="E87722"/>
                </a:solidFill>
                <a:latin typeface="Arial"/>
              </a:rPr>
              <a:t> and TCM/Wraparound</a:t>
            </a:r>
            <a:r>
              <a:rPr lang="en-US" b="1" i="0" u="none" baseline="0" dirty="0">
                <a:solidFill>
                  <a:srgbClr val="E87722"/>
                </a:solidFill>
                <a:latin typeface="Arial"/>
              </a:rPr>
              <a:t>?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endParaRPr lang="en-US" dirty="0">
              <a:solidFill>
                <a:srgbClr val="55565A"/>
              </a:solidFill>
              <a:latin typeface="Arial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i="0" u="none" baseline="0" dirty="0">
                <a:solidFill>
                  <a:srgbClr val="55565A"/>
                </a:solidFill>
                <a:latin typeface="Arial"/>
              </a:rPr>
              <a:t>Yes. Please attach the Assessment and Treatment Plan to each initial and continued stay request </a:t>
            </a:r>
          </a:p>
          <a:p>
            <a:pPr lvl="1">
              <a:lnSpc>
                <a:spcPct val="90000"/>
              </a:lnSpc>
              <a:spcAft>
                <a:spcPts val="400"/>
              </a:spcAft>
            </a:pPr>
            <a:endParaRPr lang="en-US" dirty="0">
              <a:solidFill>
                <a:srgbClr val="55565A"/>
              </a:solidFill>
              <a:latin typeface="Arial"/>
            </a:endParaRPr>
          </a:p>
          <a:p>
            <a:pPr marL="742950" lvl="1" indent="-2857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b="0" i="0" u="none" baseline="0" dirty="0">
                <a:solidFill>
                  <a:srgbClr val="55565A"/>
                </a:solidFill>
                <a:latin typeface="Arial"/>
              </a:rPr>
              <a:t>Please request the authorization within 24-48 hours of initial assessment</a:t>
            </a:r>
          </a:p>
        </p:txBody>
      </p:sp>
    </p:spTree>
    <p:extLst>
      <p:ext uri="{BB962C8B-B14F-4D97-AF65-F5344CB8AC3E}">
        <p14:creationId xmlns:p14="http://schemas.microsoft.com/office/powerpoint/2010/main" val="657701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Erin Breuleux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Program Manager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0561544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A8160-5BE9-4BB6-AA3F-3AABC785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Today’s Agenda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F15BF-67BF-426A-8579-7137B8BB0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8564B-3CC6-47EE-B20A-5F58951C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C40790-620F-4A55-88E7-906AFA430828}"/>
              </a:ext>
            </a:extLst>
          </p:cNvPr>
          <p:cNvSpPr txBox="1"/>
          <p:nvPr/>
        </p:nvSpPr>
        <p:spPr>
          <a:xfrm>
            <a:off x="606490" y="1408922"/>
            <a:ext cx="5489510" cy="182511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New changes and requirements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Prior authorization process</a:t>
            </a:r>
          </a:p>
          <a:p>
            <a:pPr>
              <a:buClr>
                <a:schemeClr val="accent1"/>
              </a:buClr>
            </a:pPr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Accessing your prior authorization </a:t>
            </a:r>
          </a:p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endParaRPr lang="en-US" sz="1400" b="0" i="0" u="none" baseline="0" dirty="0">
              <a:solidFill>
                <a:srgbClr val="55565A"/>
              </a:solidFill>
              <a:latin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51FF1-D3DA-4CAA-9141-F8E1D11960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36" y="3691156"/>
            <a:ext cx="1824060" cy="176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33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1EBC0-3071-4A97-A6FA-8D4AE54F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3FEC2-C62B-4AD9-870C-F4C00E65F608}"/>
              </a:ext>
            </a:extLst>
          </p:cNvPr>
          <p:cNvSpPr txBox="1"/>
          <p:nvPr/>
        </p:nvSpPr>
        <p:spPr>
          <a:xfrm>
            <a:off x="694481" y="2939970"/>
            <a:ext cx="997737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4000" b="1" i="0" u="none" baseline="0" dirty="0">
                <a:solidFill>
                  <a:schemeClr val="bg1"/>
                </a:solidFill>
                <a:latin typeface="Arial"/>
              </a:rPr>
              <a:t>New Changes and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641784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597B3-33B4-45E7-AE98-7C0157B04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changes and requirements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AE382-6BC1-467D-881C-709A08B1B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0DD2-FFA2-4B2C-B752-3AC45C8F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55155A-E16C-4ACB-8BBD-1FBE440F2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1933574"/>
            <a:ext cx="1543050" cy="14954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3016F1-938F-4E74-B548-AE1371150CBF}"/>
              </a:ext>
            </a:extLst>
          </p:cNvPr>
          <p:cNvSpPr txBox="1"/>
          <p:nvPr/>
        </p:nvSpPr>
        <p:spPr>
          <a:xfrm>
            <a:off x="2828925" y="1390260"/>
            <a:ext cx="7934324" cy="243040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sz="2400" b="1" dirty="0">
                <a:solidFill>
                  <a:schemeClr val="accent1"/>
                </a:solidFill>
              </a:rPr>
              <a:t>Why we’re implementing the changes</a:t>
            </a:r>
          </a:p>
          <a:p>
            <a:pPr marL="285750" indent="-285750"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0" i="0" u="none" baseline="0" dirty="0">
                <a:solidFill>
                  <a:srgbClr val="55565A"/>
                </a:solidFill>
                <a:latin typeface="Arial"/>
              </a:rPr>
              <a:t>Create a streamlined process for the providers and UHC Community Plan </a:t>
            </a:r>
          </a:p>
          <a:p>
            <a:pPr marL="285750" indent="-285750"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5565A"/>
              </a:solidFill>
              <a:latin typeface="Arial"/>
            </a:endParaRPr>
          </a:p>
          <a:p>
            <a:pPr marL="285750" indent="-285750"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000" b="0" i="0" u="none" baseline="0" dirty="0">
                <a:solidFill>
                  <a:srgbClr val="55565A"/>
                </a:solidFill>
                <a:latin typeface="Arial"/>
              </a:rPr>
              <a:t>Better identify members whose treatment would benefit from a clinical review of the case </a:t>
            </a:r>
          </a:p>
          <a:p>
            <a:pPr marL="285750" indent="-285750" algn="l" rtl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400" b="0" i="0" u="none" baseline="0" dirty="0">
              <a:solidFill>
                <a:srgbClr val="5556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234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3F27F-8A9E-49D7-A535-AD8DC5F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changes and requirements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B8274-678B-4627-9A53-17F6171A4D9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FDC5C-0C54-467C-B955-F06E5F43DC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F1369-4AEB-4520-96C0-9F78886180C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66D3F-3821-46C3-A4A4-E0172325C3BA}"/>
              </a:ext>
            </a:extLst>
          </p:cNvPr>
          <p:cNvSpPr txBox="1"/>
          <p:nvPr/>
        </p:nvSpPr>
        <p:spPr>
          <a:xfrm>
            <a:off x="1819275" y="1323975"/>
            <a:ext cx="9980837" cy="4178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8772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new requirements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Beginning </a:t>
            </a:r>
            <a:r>
              <a:rPr lang="en-US" dirty="0">
                <a:solidFill>
                  <a:srgbClr val="63666A"/>
                </a:solidFill>
                <a:latin typeface="Arial"/>
              </a:rPr>
              <a:t>November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1, 2021, United Healthcare Community Plan of Mississippi will begin the online prior authorization process for the following Community Mental Health Services: 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Faxed requests will no longer be accepted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 of Care Guidelines: providerexpress.com &gt; our network &gt; State-Specific Provider Information &gt; Mississippi &gt; Level of Care Guidelines </a:t>
            </a:r>
          </a:p>
        </p:txBody>
      </p:sp>
      <p:pic>
        <p:nvPicPr>
          <p:cNvPr id="11" name="Graphic 10" descr="Home">
            <a:extLst>
              <a:ext uri="{FF2B5EF4-FFF2-40B4-BE49-F238E27FC236}">
                <a16:creationId xmlns:a16="http://schemas.microsoft.com/office/drawing/2014/main" id="{F060DFC4-8CAB-46E7-883D-A73AEFFF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2428485"/>
            <a:ext cx="1057275" cy="1187149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09F4C35-737F-4C29-83F4-220C331A5E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395984"/>
              </p:ext>
            </p:extLst>
          </p:nvPr>
        </p:nvGraphicFramePr>
        <p:xfrm>
          <a:off x="2116183" y="2542903"/>
          <a:ext cx="8588393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1">
                  <a:extLst>
                    <a:ext uri="{9D8B030D-6E8A-4147-A177-3AD203B41FA5}">
                      <a16:colId xmlns:a16="http://schemas.microsoft.com/office/drawing/2014/main" val="3733171804"/>
                    </a:ext>
                  </a:extLst>
                </a:gridCol>
                <a:gridCol w="2492392">
                  <a:extLst>
                    <a:ext uri="{9D8B030D-6E8A-4147-A177-3AD203B41FA5}">
                      <a16:colId xmlns:a16="http://schemas.microsoft.com/office/drawing/2014/main" val="2226596450"/>
                    </a:ext>
                  </a:extLst>
                </a:gridCol>
              </a:tblGrid>
              <a:tr h="3241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863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3"/>
                          </a:solidFill>
                        </a:rPr>
                        <a:t>Assertive Community Treatment (ACT)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H0039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810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accent3"/>
                          </a:solidFill>
                        </a:rPr>
                        <a:t>Intensive Community Outreach and Recovery Team (ICORT)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H0039 U8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21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Targeted Case Management/Wraparound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T2023 HW, 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177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74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1EBC0-3071-4A97-A6FA-8D4AE54F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F1369-4AEB-4520-96C0-9F78886180C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3FEC2-C62B-4AD9-870C-F4C00E65F608}"/>
              </a:ext>
            </a:extLst>
          </p:cNvPr>
          <p:cNvSpPr txBox="1"/>
          <p:nvPr/>
        </p:nvSpPr>
        <p:spPr>
          <a:xfrm>
            <a:off x="694481" y="2939970"/>
            <a:ext cx="997737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Prior Authorization Process</a:t>
            </a:r>
          </a:p>
        </p:txBody>
      </p:sp>
    </p:spTree>
    <p:extLst>
      <p:ext uri="{BB962C8B-B14F-4D97-AF65-F5344CB8AC3E}">
        <p14:creationId xmlns:p14="http://schemas.microsoft.com/office/powerpoint/2010/main" val="991429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110B3-D8D2-46AD-9B0F-D9BAF415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authorization process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AD8F4E-CB0E-4EB1-B22E-D0B8180EB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12766-B5E7-40AA-B327-1EEA3794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1F1369-4AEB-4520-96C0-9F78886180C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888B8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888B8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E88349-5DD0-4719-A89E-565A09317826}"/>
              </a:ext>
            </a:extLst>
          </p:cNvPr>
          <p:cNvSpPr txBox="1"/>
          <p:nvPr/>
        </p:nvSpPr>
        <p:spPr>
          <a:xfrm>
            <a:off x="2181225" y="1335767"/>
            <a:ext cx="9623679" cy="311880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E87722"/>
              </a:buClr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we’re implementing the changes</a:t>
            </a:r>
          </a:p>
          <a:p>
            <a:pPr marL="800100" lvl="1" indent="-342900">
              <a:lnSpc>
                <a:spcPct val="90000"/>
              </a:lnSpc>
              <a:spcAft>
                <a:spcPts val="4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Beginning November 1, 2021, providers will begin submitting new authorization requests through a portal located on the Provider Express website. </a:t>
            </a:r>
          </a:p>
          <a:p>
            <a:pPr marL="800100" lvl="1" indent="-342900">
              <a:lnSpc>
                <a:spcPct val="90000"/>
              </a:lnSpc>
              <a:spcAft>
                <a:spcPts val="4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5565A"/>
              </a:solidFill>
              <a:latin typeface="Arial"/>
            </a:endParaRPr>
          </a:p>
          <a:p>
            <a:pPr marL="800100" lvl="1" indent="-342900">
              <a:lnSpc>
                <a:spcPct val="90000"/>
              </a:lnSpc>
              <a:spcAft>
                <a:spcPts val="4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5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access the request form, go to: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providerexpres</a:t>
            </a:r>
            <a:r>
              <a:rPr lang="en-US" sz="2000" dirty="0">
                <a:solidFill>
                  <a:schemeClr val="accent1"/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s.com</a:t>
            </a:r>
            <a:r>
              <a:rPr lang="en-US" sz="2000" dirty="0">
                <a:solidFill>
                  <a:srgbClr val="55565A"/>
                </a:solidFill>
                <a:latin typeface="Arial"/>
              </a:rPr>
              <a:t> &gt; </a:t>
            </a:r>
            <a:r>
              <a:rPr lang="en-US" sz="2000" dirty="0">
                <a:solidFill>
                  <a:schemeClr val="accent3"/>
                </a:solidFill>
                <a:latin typeface="Arial"/>
              </a:rPr>
              <a:t>O</a:t>
            </a:r>
            <a:r>
              <a:rPr lang="en-US" sz="2000" dirty="0">
                <a:solidFill>
                  <a:schemeClr val="accent3"/>
                </a:solidFill>
              </a:rPr>
              <a:t>ur Network &gt; State-Specific Provider Information &gt; Mississippi &gt; Authorization Templates</a:t>
            </a:r>
          </a:p>
          <a:p>
            <a:pPr marL="800100" lvl="1" indent="-342900">
              <a:lnSpc>
                <a:spcPct val="90000"/>
              </a:lnSpc>
              <a:spcAft>
                <a:spcPts val="4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lvl="1" indent="-342900">
              <a:lnSpc>
                <a:spcPct val="90000"/>
              </a:lnSpc>
              <a:spcAft>
                <a:spcPts val="400"/>
              </a:spcAft>
              <a:buClr>
                <a:srgbClr val="E8772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/>
                </a:solidFill>
                <a:latin typeface="Arial"/>
              </a:rPr>
              <a:t>Portal submissions will be required for both initial and continued stay requests for ACT, ICORT and TCM/Wraparound.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5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phic 7" descr="List RTL">
            <a:extLst>
              <a:ext uri="{FF2B5EF4-FFF2-40B4-BE49-F238E27FC236}">
                <a16:creationId xmlns:a16="http://schemas.microsoft.com/office/drawing/2014/main" id="{504E0EB0-EA0A-4729-8578-D5C8EA20C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021" y="2118614"/>
            <a:ext cx="1276450" cy="14568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BF5480-A46E-4D1F-9D57-EFCB842E5D82}"/>
              </a:ext>
            </a:extLst>
          </p:cNvPr>
          <p:cNvSpPr/>
          <p:nvPr/>
        </p:nvSpPr>
        <p:spPr>
          <a:xfrm>
            <a:off x="0" y="4448175"/>
            <a:ext cx="12192000" cy="1074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baseline="0" dirty="0">
                <a:solidFill>
                  <a:srgbClr val="FFFFFF"/>
                </a:solidFill>
                <a:latin typeface="Arial"/>
              </a:rPr>
              <a:t>Existing authorizations for these services submitted via fax or telephonically                                  will remain valid until the limits of that authorization have been reached</a:t>
            </a:r>
          </a:p>
        </p:txBody>
      </p:sp>
    </p:spTree>
    <p:extLst>
      <p:ext uri="{BB962C8B-B14F-4D97-AF65-F5344CB8AC3E}">
        <p14:creationId xmlns:p14="http://schemas.microsoft.com/office/powerpoint/2010/main" val="133459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C1E2-34F0-45B7-96F3-F712F57D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Mississippi page on Provider Express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84E6D-25D1-4202-B05E-16E7928A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© 2021 Optum, Inc. All rights reserved. Confidential property of Optum. Do not distribute or reproduce without express permission from Optum.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903306-0F6F-4509-9638-9507CE064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1369-4AEB-4520-96C0-9F78886180C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DCF4DCE-5138-4ED3-8DEC-6F0F45038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93" y="1269888"/>
            <a:ext cx="8064999" cy="46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E12E53-DE67-446D-835D-230B7E642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323" y="1578820"/>
            <a:ext cx="6242538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216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EKGUID" val="2f9a4c15-bd64-48fc-ae0a-f999cf49f6e9"/>
  <p:tag name="MIO_UPDATE" val="True"/>
  <p:tag name="MIO_VERSION" val="13.11.2017 12:22:00"/>
  <p:tag name="MIO_DBID" val="105C9A49-0F00-47E0-A9B9-86E2A99454C8"/>
  <p:tag name="MIO_LASTDOWNLOADED" val="13.11.2017 12:22:00"/>
  <p:tag name="MIO_OBJECTNAME" val="Wide Optum#optumbig"/>
  <p:tag name="MIO_LASTEDITORNAME" val="Charlotte Bartholomew"/>
  <p:tag name="MIO_LOGOPLACEHOLDER" val="tru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EKGUID" val="2f9a4c15-bd64-48fc-ae0a-f999cf49f6e9"/>
  <p:tag name="MIO_UPDATE" val="True"/>
  <p:tag name="MIO_VERSION" val="13.11.2017 12:22:00"/>
  <p:tag name="MIO_DBID" val="105C9A49-0F00-47E0-A9B9-86E2A99454C8"/>
  <p:tag name="MIO_LASTDOWNLOADED" val="13.11.2017 12:22:00"/>
  <p:tag name="MIO_OBJECTNAME" val="Wide Optum#optumbig"/>
  <p:tag name="MIO_LASTEDITORNAME" val="Charlotte Bartholomew"/>
  <p:tag name="MIO_LOGOPLACEHOLDER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EKGUID" val="2f9a4c15-bd64-48fc-ae0a-f999cf49f6e9"/>
  <p:tag name="MIO_UPDATE" val="True"/>
  <p:tag name="MIO_VERSION" val="13.11.2017 12:22:00"/>
  <p:tag name="MIO_DBID" val="105C9A49-0F00-47E0-A9B9-86E2A99454C8"/>
  <p:tag name="MIO_LASTDOWNLOADED" val="13.11.2017 12:22:00"/>
  <p:tag name="MIO_OBJECTNAME" val="Wide Optum#optumbig"/>
  <p:tag name="MIO_LASTEDITORNAME" val="Charlotte Bartholomew"/>
  <p:tag name="MIO_LOGOPLACEHOLDER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EKGUID" val="2f9a4c15-bd64-48fc-ae0a-f999cf49f6e9"/>
  <p:tag name="MIO_UPDATE" val="True"/>
  <p:tag name="MIO_VERSION" val="13.11.2017 12:22:00"/>
  <p:tag name="MIO_DBID" val="105C9A49-0F00-47E0-A9B9-86E2A99454C8"/>
  <p:tag name="MIO_LASTDOWNLOADED" val="13.11.2017 12:22:00"/>
  <p:tag name="MIO_OBJECTNAME" val="Wide Optum#optumbig"/>
  <p:tag name="MIO_LASTEDITORNAME" val="Charlotte Bartholomew"/>
  <p:tag name="MIO_LOGOPLACEHOLDER" val="tr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EKGUID" val="2f9a4c15-bd64-48fc-ae0a-f999cf49f6e9"/>
  <p:tag name="MIO_UPDATE" val="True"/>
  <p:tag name="MIO_VERSION" val="13.11.2017 12:22:00"/>
  <p:tag name="MIO_DBID" val="105C9A49-0F00-47E0-A9B9-86E2A99454C8"/>
  <p:tag name="MIO_LASTDOWNLOADED" val="13.11.2017 12:22:00"/>
  <p:tag name="MIO_OBJECTNAME" val="Wide Optum#optumbig"/>
  <p:tag name="MIO_LASTEDITORNAME" val="Charlotte Bartholomew"/>
  <p:tag name="MIO_LOGOPLACEHOLDER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EKGUID" val="2f9a4c15-bd64-48fc-ae0a-f999cf49f6e9"/>
  <p:tag name="MIO_UPDATE" val="True"/>
  <p:tag name="MIO_VERSION" val="13.11.2017 12:22:00"/>
  <p:tag name="MIO_DBID" val="105C9A49-0F00-47E0-A9B9-86E2A99454C8"/>
  <p:tag name="MIO_LASTDOWNLOADED" val="13.11.2017 12:22:00"/>
  <p:tag name="MIO_OBJECTNAME" val="Wide Optum#optumbig"/>
  <p:tag name="MIO_LASTEDITORNAME" val="Charlotte Bartholomew"/>
  <p:tag name="MIO_LOGOPLACEHOLDER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  <p:tag name="MIO_SKIP_CDCHECK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LOGOPLACEHOLDER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EKGUID" val="2f9a4c15-bd64-48fc-ae0a-f999cf49f6e9"/>
  <p:tag name="MIO_UPDATE" val="True"/>
  <p:tag name="MIO_VERSION" val="13.11.2017 12:22:00"/>
  <p:tag name="MIO_DBID" val="105C9A49-0F00-47E0-A9B9-86E2A99454C8"/>
  <p:tag name="MIO_LASTDOWNLOADED" val="13.11.2017 12:22:00"/>
  <p:tag name="MIO_OBJECTNAME" val="Wide Optum#optumbig"/>
  <p:tag name="MIO_LASTEDITORNAME" val="Charlotte Bartholomew"/>
  <p:tag name="MIO_LOGOPLACEHOLDER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EKGUID" val="2f9a4c15-bd64-48fc-ae0a-f999cf49f6e9"/>
  <p:tag name="MIO_UPDATE" val="True"/>
  <p:tag name="MIO_VERSION" val="13.11.2017 12:22:00"/>
  <p:tag name="MIO_DBID" val="105C9A49-0F00-47E0-A9B9-86E2A99454C8"/>
  <p:tag name="MIO_LASTDOWNLOADED" val="13.11.2017 12:22:00"/>
  <p:tag name="MIO_OBJECTNAME" val="Wide Optum#optumbig"/>
  <p:tag name="MIO_LASTEDITORNAME" val="Charlotte Bartholomew"/>
  <p:tag name="MIO_LOGOPLACEHOLDER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EKGUID" val="2f9a4c15-bd64-48fc-ae0a-f999cf49f6e9"/>
  <p:tag name="MIO_UPDATE" val="True"/>
  <p:tag name="MIO_VERSION" val="13.11.2017 12:22:00"/>
  <p:tag name="MIO_DBID" val="105C9A49-0F00-47E0-A9B9-86E2A99454C8"/>
  <p:tag name="MIO_LASTDOWNLOADED" val="13.11.2017 12:22:00"/>
  <p:tag name="MIO_OBJECTNAME" val="Wide Optum#optumbig"/>
  <p:tag name="MIO_LASTEDITORNAME" val="Charlotte Bartholomew"/>
  <p:tag name="MIO_LOGOPLACEHOLDER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EKGUID" val="2f9a4c15-bd64-48fc-ae0a-f999cf49f6e9"/>
  <p:tag name="MIO_UPDATE" val="True"/>
  <p:tag name="MIO_VERSION" val="13.11.2017 12:22:00"/>
  <p:tag name="MIO_DBID" val="105C9A49-0F00-47E0-A9B9-86E2A99454C8"/>
  <p:tag name="MIO_LASTDOWNLOADED" val="13.11.2017 12:22:00"/>
  <p:tag name="MIO_OBJECTNAME" val="Wide Optum#optumbig"/>
  <p:tag name="MIO_LASTEDITORNAME" val="Charlotte Bartholomew"/>
  <p:tag name="MIO_LOGOPLACEHOLDER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FALLBACK_LAYOUT" val="15"/>
  <p:tag name="MIO_SHOW_DATE" val="False"/>
  <p:tag name="MIO_SHOW_FOOTER" val="False"/>
  <p:tag name="MIO_SHOW_PAGENUMBER" val="True"/>
  <p:tag name="MIO_AVOID_BLANK_LAYOUT" val="True"/>
  <p:tag name="MIO_CD_LAYOUT_VALID_AREA" val="False"/>
  <p:tag name="MIO_NUMBER_OF_VALID_LAYOUTS" val="40"/>
  <p:tag name="MIO_HDS" val="True"/>
  <p:tag name="MIO_SKIPVERSION" val="01.01.0001 00:00:00"/>
  <p:tag name="MIO_EKGUID" val="6a645508-c274-414b-b194-88fb038b781a"/>
  <p:tag name="MIO_UPDATE" val="True"/>
  <p:tag name="MIO_VERSION" val="10.06.2019 16:05:23"/>
  <p:tag name="MIO_DBID" val="105C9A49-0F00-47E0-A9B9-86E2A99454C8"/>
  <p:tag name="MIO_LASTDOWNLOADED" val="10.06.2019 16:05:26"/>
  <p:tag name="MIO_OBJECTNAME" val="Optum Wide"/>
  <p:tag name="MIO_LASTEDITORNAME" val="Charlotte Bartholomew"/>
  <p:tag name="MIO_CDID" val="451eeb19-c04f-4baa-b219-473a5b7aed7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EKGUID" val="2f9a4c15-bd64-48fc-ae0a-f999cf49f6e9"/>
  <p:tag name="MIO_UPDATE" val="True"/>
  <p:tag name="MIO_VERSION" val="13.11.2017 12:22:00"/>
  <p:tag name="MIO_DBID" val="105C9A49-0F00-47E0-A9B9-86E2A99454C8"/>
  <p:tag name="MIO_LASTDOWNLOADED" val="13.11.2017 12:22:00"/>
  <p:tag name="MIO_OBJECTNAME" val="Wide Optum#optumbig"/>
  <p:tag name="MIO_LASTEDITORNAME" val="Charlotte Bartholomew"/>
  <p:tag name="MIO_LOGOPLACEHOLDER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EKGUID" val="2f9a4c15-bd64-48fc-ae0a-f999cf49f6e9"/>
  <p:tag name="MIO_UPDATE" val="True"/>
  <p:tag name="MIO_VERSION" val="13.11.2017 12:22:00"/>
  <p:tag name="MIO_DBID" val="105C9A49-0F00-47E0-A9B9-86E2A99454C8"/>
  <p:tag name="MIO_LASTDOWNLOADED" val="13.11.2017 12:22:00"/>
  <p:tag name="MIO_OBJECTNAME" val="Wide Optum#optumbig"/>
  <p:tag name="MIO_LASTEDITORNAME" val="Charlotte Bartholomew"/>
  <p:tag name="MIO_LOGOPLACEHOLDER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EKGUID" val="2f9a4c15-bd64-48fc-ae0a-f999cf49f6e9"/>
  <p:tag name="MIO_UPDATE" val="True"/>
  <p:tag name="MIO_VERSION" val="13.11.2017 12:22:00"/>
  <p:tag name="MIO_DBID" val="105C9A49-0F00-47E0-A9B9-86E2A99454C8"/>
  <p:tag name="MIO_LASTDOWNLOADED" val="13.11.2017 12:22:00"/>
  <p:tag name="MIO_OBJECTNAME" val="Wide Optum#optumbig"/>
  <p:tag name="MIO_LASTEDITORNAME" val="Charlotte Bartholomew"/>
  <p:tag name="MIO_LOGOPLACEHOLDER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Watermark;Add a watermark (examples: Confidential, Draft, Sample)"/>
  <p:tag name="MIO_USER_INPUT_OPTIONAL" val=" "/>
  <p:tag name="MIO_USER_INPUT_TEXT" val=" 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60f304fc-acb6-447c-adae-cbf45c80f260"/>
  <p:tag name="MIO_EKGUID" val="2f9a4c15-bd64-48fc-ae0a-f999cf49f6e9"/>
  <p:tag name="MIO_UPDATE" val="True"/>
  <p:tag name="MIO_VERSION" val="13.11.2017 12:22:00"/>
  <p:tag name="MIO_DBID" val="105C9A49-0F00-47E0-A9B9-86E2A99454C8"/>
  <p:tag name="MIO_LASTDOWNLOADED" val="13.11.2017 12:22:00"/>
  <p:tag name="MIO_OBJECTNAME" val="Wide Optum#optumbig"/>
  <p:tag name="MIO_LASTEDITORNAME" val="Charlotte Bartholomew"/>
  <p:tag name="MIO_LOGOPLACEHOLDER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  <p:tag name="MIO_CD_LAYOUT_VALID_AREA" val="tr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AYOUT_VALID_AREA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Optum - Empower">
      <a:dk1>
        <a:srgbClr val="55565A"/>
      </a:dk1>
      <a:lt1>
        <a:srgbClr val="FFFFFF"/>
      </a:lt1>
      <a:dk2>
        <a:srgbClr val="55565A"/>
      </a:dk2>
      <a:lt2>
        <a:srgbClr val="FFFFFF"/>
      </a:lt2>
      <a:accent1>
        <a:srgbClr val="E87722"/>
      </a:accent1>
      <a:accent2>
        <a:srgbClr val="EAAA00"/>
      </a:accent2>
      <a:accent3>
        <a:srgbClr val="63666A"/>
      </a:accent3>
      <a:accent4>
        <a:srgbClr val="888B8D"/>
      </a:accent4>
      <a:accent5>
        <a:srgbClr val="B1B3B3"/>
      </a:accent5>
      <a:accent6>
        <a:srgbClr val="D0D0CE"/>
      </a:accent6>
      <a:hlink>
        <a:srgbClr val="00549F"/>
      </a:hlink>
      <a:folHlink>
        <a:srgbClr val="00549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FFFFFF"/>
            </a:solidFill>
            <a:latin typeface="Arial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rnd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rtlCol="0">
        <a:spAutoFit/>
      </a:bodyPr>
      <a:lstStyle>
        <a:defPPr algn="l" rtl="0" eaLnBrk="1" fontAlgn="auto" hangingPunct="1">
          <a:lnSpc>
            <a:spcPct val="90000"/>
          </a:lnSpc>
          <a:spcBef>
            <a:spcPts val="0"/>
          </a:spcBef>
          <a:spcAft>
            <a:spcPts val="400"/>
          </a:spcAft>
          <a:defRPr sz="1400" b="0" i="0" u="none" baseline="0" dirty="0" smtClean="0">
            <a:solidFill>
              <a:srgbClr val="55565A"/>
            </a:solidFill>
            <a:latin typeface="Arial"/>
          </a:defRPr>
        </a:defPPr>
      </a:lstStyle>
    </a:txDef>
  </a:objectDefaults>
  <a:extraClrSchemeLst/>
  <a:custClrLst>
    <a:custClr name="Custom Color 1">
      <a:srgbClr val="E87722"/>
    </a:custClr>
    <a:custClr name="Custom Color 2">
      <a:srgbClr val="888B8D"/>
    </a:custClr>
    <a:custClr name="Custom Color 3">
      <a:srgbClr val="739600"/>
    </a:custClr>
    <a:custClr name="Custom Color 4">
      <a:srgbClr val="008770"/>
    </a:custClr>
    <a:custClr name="Custom Color 5">
      <a:srgbClr val="00549F"/>
    </a:custClr>
    <a:custClr name="Custom Color 6">
      <a:srgbClr val="3B0083"/>
    </a:custClr>
    <a:custClr name="Custom Color 7">
      <a:srgbClr val="A22B38"/>
    </a:custClr>
  </a:custClrLst>
  <a:extLst>
    <a:ext uri="{05A4C25C-085E-4340-85A3-A5531E510DB2}">
      <thm15:themeFamily xmlns:thm15="http://schemas.microsoft.com/office/thememl/2012/main" name="Optum Template Widescreen - 2017 - 06.27.17.potx" id="{14CCB6DF-C717-4413-BCDA-15B71AA5CDD8}" vid="{817E4C5E-750D-4B97-8ADE-F637BD8C07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D28351-4F6C-4D94-809B-302FCB702B3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29C86F9-0696-40B6-9188-05346F66C1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BF89E1-9B78-4202-B0D8-6FC4B13742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3972</TotalTime>
  <Words>2075</Words>
  <Application>Microsoft Office PowerPoint</Application>
  <PresentationFormat>Widescreen</PresentationFormat>
  <Paragraphs>271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Default Theme</vt:lpstr>
      <vt:lpstr>Outpatient Changes for Contracted Behavioral Health Providers</vt:lpstr>
      <vt:lpstr>Today’s Speaker</vt:lpstr>
      <vt:lpstr>Today’s Agenda</vt:lpstr>
      <vt:lpstr>PowerPoint Presentation</vt:lpstr>
      <vt:lpstr>New changes and requirements </vt:lpstr>
      <vt:lpstr>New changes and requirements</vt:lpstr>
      <vt:lpstr>PowerPoint Presentation</vt:lpstr>
      <vt:lpstr>Prior authorization process </vt:lpstr>
      <vt:lpstr>The Mississippi page on Provider Express</vt:lpstr>
      <vt:lpstr>Prior authorization process </vt:lpstr>
      <vt:lpstr>Prior authorization process </vt:lpstr>
      <vt:lpstr>Prior authorization process </vt:lpstr>
      <vt:lpstr>Prior authorization process </vt:lpstr>
      <vt:lpstr>Prior authorization process </vt:lpstr>
      <vt:lpstr>Prior authorization process </vt:lpstr>
      <vt:lpstr>Staying current with “My Practice Info”</vt:lpstr>
      <vt:lpstr>PowerPoint Presentation</vt:lpstr>
      <vt:lpstr>UnitedHealthcare Provider Website</vt:lpstr>
      <vt:lpstr>Accessing your prior authorizations online</vt:lpstr>
      <vt:lpstr>LINK Dashboard</vt:lpstr>
      <vt:lpstr>Accessing your prior authorizations</vt:lpstr>
      <vt:lpstr>Accessing your prior authorizations cont. </vt:lpstr>
      <vt:lpstr>Accessing your prior authorizations cont.</vt:lpstr>
      <vt:lpstr>Accessing your prior authorizations cont.</vt:lpstr>
      <vt:lpstr>Accessing your prior authorizations cont.</vt:lpstr>
      <vt:lpstr>Prior Authorization and Notification Tool Resources</vt:lpstr>
      <vt:lpstr>Frequently Asked Questions</vt:lpstr>
      <vt:lpstr>Frequently Asked Questions</vt:lpstr>
      <vt:lpstr>Erin Breuleux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Outpatient Changes for Contracted Behavioral Health Providers</dc:title>
  <dc:creator>Breuleux, Erin</dc:creator>
  <cp:lastModifiedBy>Burkhardt, Carrie J</cp:lastModifiedBy>
  <cp:revision>50</cp:revision>
  <dcterms:created xsi:type="dcterms:W3CDTF">2021-04-21T18:24:34Z</dcterms:created>
  <dcterms:modified xsi:type="dcterms:W3CDTF">2021-09-28T18:01:37Z</dcterms:modified>
</cp:coreProperties>
</file>